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9126-CEE0-45DA-97F6-BC2B1E63C3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hyperlink" Target="Sickle%20Cell.mp4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19582" r="18707" b="27084"/>
          <a:stretch>
            <a:fillRect/>
          </a:stretch>
        </p:blipFill>
        <p:spPr bwMode="auto">
          <a:xfrm>
            <a:off x="-26988" y="422275"/>
            <a:ext cx="93075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67200" y="2819400"/>
            <a:ext cx="268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16100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Transcription Animation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http://www.stolaf.edu/people/giannini/flashanimat/molgenetics/transcription.swf</a:t>
            </a:r>
          </a:p>
        </p:txBody>
      </p:sp>
    </p:spTree>
    <p:extLst>
      <p:ext uri="{BB962C8B-B14F-4D97-AF65-F5344CB8AC3E}">
        <p14:creationId xmlns:p14="http://schemas.microsoft.com/office/powerpoint/2010/main" val="1110525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066800" y="762000"/>
            <a:ext cx="179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You do: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Venn Diagram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mRNA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9792" r="27344" b="10417"/>
          <a:stretch>
            <a:fillRect/>
          </a:stretch>
        </p:blipFill>
        <p:spPr bwMode="auto">
          <a:xfrm>
            <a:off x="1143000" y="341313"/>
            <a:ext cx="7002463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4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>
                <a:solidFill>
                  <a:schemeClr val="tx2"/>
                </a:solidFill>
              </a:rPr>
              <a:t>What is the </a:t>
            </a:r>
            <a:r>
              <a:rPr lang="en-US" altLang="en-US" b="1" u="sng">
                <a:solidFill>
                  <a:schemeClr val="tx2"/>
                </a:solidFill>
              </a:rPr>
              <a:t>first step </a:t>
            </a:r>
            <a:r>
              <a:rPr lang="en-US" altLang="en-US">
                <a:solidFill>
                  <a:schemeClr val="tx2"/>
                </a:solidFill>
              </a:rPr>
              <a:t>in protein synthesis?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>
                <a:solidFill>
                  <a:schemeClr val="tx2"/>
                </a:solidFill>
              </a:rPr>
              <a:t>In your own words, what </a:t>
            </a:r>
            <a:r>
              <a:rPr lang="en-US" altLang="en-US" b="1" u="sng">
                <a:solidFill>
                  <a:schemeClr val="tx2"/>
                </a:solidFill>
              </a:rPr>
              <a:t>happens</a:t>
            </a:r>
            <a:r>
              <a:rPr lang="en-US" altLang="en-US">
                <a:solidFill>
                  <a:schemeClr val="tx2"/>
                </a:solidFill>
              </a:rPr>
              <a:t> during this step?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b="1" u="sng">
                <a:solidFill>
                  <a:schemeClr val="tx2"/>
                </a:solidFill>
              </a:rPr>
              <a:t>Transcribe</a:t>
            </a:r>
            <a:r>
              <a:rPr lang="en-US" altLang="en-US">
                <a:solidFill>
                  <a:schemeClr val="tx2"/>
                </a:solidFill>
              </a:rPr>
              <a:t> the following DNA strand:</a:t>
            </a:r>
          </a:p>
          <a:p>
            <a:pPr marL="514350" indent="-514350" algn="ctr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2"/>
                </a:solidFill>
              </a:rPr>
              <a:t>	</a:t>
            </a:r>
            <a:r>
              <a:rPr lang="en-US" altLang="en-US" b="1">
                <a:solidFill>
                  <a:schemeClr val="tx2"/>
                </a:solidFill>
              </a:rPr>
              <a:t>ATTCCGAAATC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2"/>
                </a:solidFill>
              </a:rPr>
              <a:t>4. What are some </a:t>
            </a:r>
            <a:r>
              <a:rPr lang="en-US" altLang="en-US" b="1" u="sng">
                <a:solidFill>
                  <a:schemeClr val="tx2"/>
                </a:solidFill>
              </a:rPr>
              <a:t>differences</a:t>
            </a:r>
            <a:r>
              <a:rPr lang="en-US" altLang="en-US">
                <a:solidFill>
                  <a:schemeClr val="tx2"/>
                </a:solidFill>
              </a:rPr>
              <a:t> between </a:t>
            </a:r>
            <a:r>
              <a:rPr lang="en-US" altLang="en-US" b="1" u="sng">
                <a:solidFill>
                  <a:schemeClr val="tx2"/>
                </a:solidFill>
              </a:rPr>
              <a:t>RNA</a:t>
            </a:r>
            <a:r>
              <a:rPr lang="en-US" altLang="en-US">
                <a:solidFill>
                  <a:schemeClr val="tx2"/>
                </a:solidFill>
              </a:rPr>
              <a:t> and </a:t>
            </a:r>
            <a:r>
              <a:rPr lang="en-US" altLang="en-US" b="1" u="sng">
                <a:solidFill>
                  <a:schemeClr val="tx2"/>
                </a:solidFill>
              </a:rPr>
              <a:t>DNA</a:t>
            </a:r>
            <a:r>
              <a:rPr lang="en-US" altLang="en-US">
                <a:solidFill>
                  <a:schemeClr val="tx2"/>
                </a:solidFill>
              </a:rPr>
              <a:t>? </a:t>
            </a:r>
            <a:r>
              <a:rPr lang="en-US" altLang="en-US" b="1" u="sng">
                <a:solidFill>
                  <a:schemeClr val="tx2"/>
                </a:solidFill>
              </a:rPr>
              <a:t>Similarities</a:t>
            </a:r>
            <a:r>
              <a:rPr lang="en-US" altLang="en-US">
                <a:solidFill>
                  <a:schemeClr val="tx2"/>
                </a:solidFill>
              </a:rPr>
              <a:t>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2"/>
                </a:solidFill>
              </a:rPr>
              <a:t>5. Where does the </a:t>
            </a:r>
            <a:r>
              <a:rPr lang="en-US" altLang="en-US" b="1" u="sng">
                <a:solidFill>
                  <a:schemeClr val="tx2"/>
                </a:solidFill>
              </a:rPr>
              <a:t>first step</a:t>
            </a:r>
            <a:r>
              <a:rPr lang="en-US" altLang="en-US">
                <a:solidFill>
                  <a:schemeClr val="tx2"/>
                </a:solidFill>
              </a:rPr>
              <a:t> of protein synthesis </a:t>
            </a:r>
            <a:r>
              <a:rPr lang="en-US" altLang="en-US" b="1" u="sng">
                <a:solidFill>
                  <a:schemeClr val="tx2"/>
                </a:solidFill>
              </a:rPr>
              <a:t>take place</a:t>
            </a:r>
            <a:r>
              <a:rPr lang="en-US" altLang="en-US">
                <a:solidFill>
                  <a:schemeClr val="tx2"/>
                </a:solidFill>
              </a:rPr>
              <a:t> in the cell?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3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3078" r="8334"/>
          <a:stretch>
            <a:fillRect/>
          </a:stretch>
        </p:blipFill>
        <p:spPr bwMode="auto">
          <a:xfrm>
            <a:off x="2286000" y="274638"/>
            <a:ext cx="42672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3709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33138" r="23886" b="38734"/>
          <a:stretch>
            <a:fillRect/>
          </a:stretch>
        </p:blipFill>
        <p:spPr bwMode="auto">
          <a:xfrm>
            <a:off x="838200" y="304800"/>
            <a:ext cx="70104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6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28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Soo.. where are we?</a:t>
            </a:r>
          </a:p>
        </p:txBody>
      </p:sp>
      <p:pic>
        <p:nvPicPr>
          <p:cNvPr id="77827" name="Picture 2" descr="http://www.oncoursesystems.com/images/user/9341/10845583/rna%20tran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191000" cy="2730500"/>
          </a:xfrm>
          <a:noFill/>
        </p:spPr>
      </p:pic>
      <p:pic>
        <p:nvPicPr>
          <p:cNvPr id="77828" name="Picture 4" descr="http://biology.unm.edu/ccouncil/Biology_124/Images/transcrip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2862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27190" r="8698" b="20055"/>
          <a:stretch>
            <a:fillRect/>
          </a:stretch>
        </p:blipFill>
        <p:spPr bwMode="auto">
          <a:xfrm>
            <a:off x="762000" y="46038"/>
            <a:ext cx="79883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2525" y="4105275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4325938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reads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7488" y="4572000"/>
            <a:ext cx="44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2625" y="6113463"/>
            <a:ext cx="280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polypeptide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4814888"/>
            <a:ext cx="280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tRNA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5014913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amino acid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11713" y="5899150"/>
            <a:ext cx="280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peptide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62488" y="5657850"/>
            <a:ext cx="2805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62200" y="685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The ribosome converts the mRNA message into a polypeptide (protein)!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1520825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 - 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7838" y="2266950"/>
            <a:ext cx="1046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25975" y="2486025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02163" y="3028950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protein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01913" y="2824163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69113" y="280035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5" name="Content Placeholder 3" descr="http://s3.amazonaws.com/chegg.media.images/board/eb8/eb8a25ef-b81a-4d02-843e-001710d33e11-origina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 r="3639" b="9415"/>
          <a:stretch>
            <a:fillRect/>
          </a:stretch>
        </p:blipFill>
        <p:spPr>
          <a:xfrm>
            <a:off x="457200" y="274638"/>
            <a:ext cx="8229600" cy="5821362"/>
          </a:xfrm>
        </p:spPr>
      </p:pic>
    </p:spTree>
    <p:extLst>
      <p:ext uri="{BB962C8B-B14F-4D97-AF65-F5344CB8AC3E}">
        <p14:creationId xmlns:p14="http://schemas.microsoft.com/office/powerpoint/2010/main" val="405995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b="1">
                <a:solidFill>
                  <a:srgbClr val="FFC000"/>
                </a:solidFill>
              </a:rPr>
              <a:t>Codons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Remember: </a:t>
            </a:r>
            <a:r>
              <a:rPr lang="en-US" altLang="en-US" b="1">
                <a:solidFill>
                  <a:schemeClr val="tx2"/>
                </a:solidFill>
              </a:rPr>
              <a:t>codons = 3 bases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Example: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2"/>
                </a:solidFill>
              </a:rPr>
              <a:t>AGU=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2"/>
                </a:solidFill>
              </a:rPr>
              <a:t>GCC=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chemeClr val="tx2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52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0902" name="Picture 4" descr="codon ch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9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00050" y="-301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400" b="1"/>
              <a:t>hemoglobin</a:t>
            </a:r>
            <a:endParaRPr lang="en-US" altLang="en-US" b="1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2468" name="Picture 2" descr="http://www.bio.davidson.edu/Courses/Molbio/MolStudents/spring2005/Heiner/hemoglobin_ribbon_4subun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961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9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40407" r="9593" b="9084"/>
          <a:stretch>
            <a:fillRect/>
          </a:stretch>
        </p:blipFill>
        <p:spPr>
          <a:xfrm>
            <a:off x="152400" y="1066800"/>
            <a:ext cx="8801100" cy="4800600"/>
          </a:xfrm>
        </p:spPr>
      </p:pic>
    </p:spTree>
    <p:extLst>
      <p:ext uri="{BB962C8B-B14F-4D97-AF65-F5344CB8AC3E}">
        <p14:creationId xmlns:p14="http://schemas.microsoft.com/office/powerpoint/2010/main" val="377947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this stop codon?!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2949" name="Picture 4" descr="codon ch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Stop Sign 2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543800" y="3019425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3005138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3338513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38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What is this start/initiator codon?!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000" b="1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Always AUG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3973" name="Picture 4" descr="codon ch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0" y="5181600"/>
            <a:ext cx="6858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3975" name="Picture 2" descr="http://www.paulcongregational.org/Road_Map/Go_Sig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33550"/>
            <a:ext cx="290353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3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38428" r="21452" b="39555"/>
          <a:stretch>
            <a:fillRect/>
          </a:stretch>
        </p:blipFill>
        <p:spPr bwMode="auto">
          <a:xfrm>
            <a:off x="0" y="457200"/>
            <a:ext cx="91090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0100" y="838200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3363" y="849313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24800" y="1676400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neutral</a:t>
            </a:r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82575" y="3276600"/>
            <a:ext cx="4311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tx2"/>
                </a:solidFill>
              </a:rPr>
              <a:t>Original DNA: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G G G = 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tx2"/>
                </a:solidFill>
              </a:rPr>
              <a:t>Mutated DNA: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G G A = ______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05400" y="2789238"/>
          <a:ext cx="5257800" cy="3222625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625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Example: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CCC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CCU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CCG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CCA = __________</a:t>
                      </a:r>
                    </a:p>
                  </a:txBody>
                  <a:tcPr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002" name="TextBox 15"/>
          <p:cNvSpPr txBox="1">
            <a:spLocks noChangeArrowheads="1"/>
          </p:cNvSpPr>
          <p:nvPr/>
        </p:nvSpPr>
        <p:spPr bwMode="auto">
          <a:xfrm>
            <a:off x="1066800" y="2667000"/>
            <a:ext cx="330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Hobo Std" charset="0"/>
              </a:rPr>
              <a:t>See for yourself!</a:t>
            </a:r>
          </a:p>
        </p:txBody>
      </p:sp>
    </p:spTree>
    <p:extLst>
      <p:ext uri="{BB962C8B-B14F-4D97-AF65-F5344CB8AC3E}">
        <p14:creationId xmlns:p14="http://schemas.microsoft.com/office/powerpoint/2010/main" val="2080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 Animation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http://www.stolaf.edu/people/giannini/flashanimat/molgenetics/translation.swf</a:t>
            </a:r>
          </a:p>
        </p:txBody>
      </p:sp>
    </p:spTree>
    <p:extLst>
      <p:ext uri="{BB962C8B-B14F-4D97-AF65-F5344CB8AC3E}">
        <p14:creationId xmlns:p14="http://schemas.microsoft.com/office/powerpoint/2010/main" val="293710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2856" r="3185" b="32655"/>
          <a:stretch>
            <a:fillRect/>
          </a:stretch>
        </p:blipFill>
        <p:spPr bwMode="auto">
          <a:xfrm>
            <a:off x="55563" y="762000"/>
            <a:ext cx="90884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2667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 U  C   C  G A    G  U  U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80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9792" r="27344" b="10417"/>
          <a:stretch>
            <a:fillRect/>
          </a:stretch>
        </p:blipFill>
        <p:spPr>
          <a:xfrm>
            <a:off x="666750" y="228600"/>
            <a:ext cx="7715250" cy="6470650"/>
          </a:xfrm>
          <a:noFill/>
        </p:spPr>
      </p:pic>
    </p:spTree>
    <p:extLst>
      <p:ext uri="{BB962C8B-B14F-4D97-AF65-F5344CB8AC3E}">
        <p14:creationId xmlns:p14="http://schemas.microsoft.com/office/powerpoint/2010/main" val="1752625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90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21887" r="10857" b="17503"/>
          <a:stretch>
            <a:fillRect/>
          </a:stretch>
        </p:blipFill>
        <p:spPr>
          <a:xfrm>
            <a:off x="315913" y="990600"/>
            <a:ext cx="8512175" cy="4876800"/>
          </a:xfrm>
        </p:spPr>
      </p:pic>
    </p:spTree>
    <p:extLst>
      <p:ext uri="{BB962C8B-B14F-4D97-AF65-F5344CB8AC3E}">
        <p14:creationId xmlns:p14="http://schemas.microsoft.com/office/powerpoint/2010/main" val="218536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19225" r="20073" b="15926"/>
          <a:stretch>
            <a:fillRect/>
          </a:stretch>
        </p:blipFill>
        <p:spPr>
          <a:xfrm>
            <a:off x="342900" y="779463"/>
            <a:ext cx="8458200" cy="5883275"/>
          </a:xfrm>
          <a:noFill/>
        </p:spPr>
      </p:pic>
    </p:spTree>
    <p:extLst>
      <p:ext uri="{BB962C8B-B14F-4D97-AF65-F5344CB8AC3E}">
        <p14:creationId xmlns:p14="http://schemas.microsoft.com/office/powerpoint/2010/main" val="1590428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Do Now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8610600" cy="56388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sz="2800">
                <a:solidFill>
                  <a:srgbClr val="FFFFFF"/>
                </a:solidFill>
              </a:rPr>
              <a:t>Find the complementary DNA strand?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	TAC-CGT-CCC-ATT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2. Transcribe this DNA strand?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TAC-CGT-CCC-ATT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3. After translation, the resulting amino acid chain would be_______________?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3. Explain why there are some amino acids that can be made with multiple codons. 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4. Where in the cell does translation take place?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FFFF"/>
                </a:solidFill>
              </a:rPr>
              <a:t>5. What is the role of tRNA? </a:t>
            </a:r>
          </a:p>
        </p:txBody>
      </p:sp>
    </p:spTree>
    <p:extLst>
      <p:ext uri="{BB962C8B-B14F-4D97-AF65-F5344CB8AC3E}">
        <p14:creationId xmlns:p14="http://schemas.microsoft.com/office/powerpoint/2010/main" val="5239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00050" y="-301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400" b="1"/>
              <a:t>insulin</a:t>
            </a:r>
            <a:endParaRPr lang="en-US" altLang="en-US" b="1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3492" name="Picture 2" descr="http://dccdn.de/pictures.doccheck.com/photos/f/c/fcbccc8322ec4ffd02af3b5a2016377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>
            <a:fillRect/>
          </a:stretch>
        </p:blipFill>
        <p:spPr bwMode="auto">
          <a:xfrm>
            <a:off x="457200" y="1143000"/>
            <a:ext cx="8221663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21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Sound to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tx2"/>
                </a:solidFill>
              </a:rPr>
              <a:t>3 spots left!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Last day to turn in money is January 11</a:t>
            </a:r>
            <a:r>
              <a:rPr lang="en-US" altLang="en-US" sz="3600" baseline="30000">
                <a:solidFill>
                  <a:schemeClr val="tx2"/>
                </a:solidFill>
              </a:rPr>
              <a:t>th</a:t>
            </a:r>
          </a:p>
          <a:p>
            <a:pPr lvl="1"/>
            <a:r>
              <a:rPr lang="en-US" altLang="en-US" sz="3200">
                <a:solidFill>
                  <a:schemeClr val="tx2"/>
                </a:solidFill>
              </a:rPr>
              <a:t>Deposit $100</a:t>
            </a:r>
          </a:p>
          <a:p>
            <a:pPr lvl="1"/>
            <a:r>
              <a:rPr lang="en-US" altLang="en-US" sz="3200">
                <a:solidFill>
                  <a:schemeClr val="tx2"/>
                </a:solidFill>
              </a:rPr>
              <a:t>Full payment $300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First come, first served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Please have all permission slips signed when turning in money</a:t>
            </a:r>
          </a:p>
          <a:p>
            <a:endParaRPr lang="en-US" altLang="en-U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31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33673" r="13773" b="12451"/>
          <a:stretch>
            <a:fillRect/>
          </a:stretch>
        </p:blipFill>
        <p:spPr>
          <a:xfrm>
            <a:off x="384175" y="838200"/>
            <a:ext cx="8226425" cy="4724400"/>
          </a:xfrm>
        </p:spPr>
      </p:pic>
    </p:spTree>
    <p:extLst>
      <p:ext uri="{BB962C8B-B14F-4D97-AF65-F5344CB8AC3E}">
        <p14:creationId xmlns:p14="http://schemas.microsoft.com/office/powerpoint/2010/main" val="1383066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19225" r="20073" b="10214"/>
          <a:stretch>
            <a:fillRect/>
          </a:stretch>
        </p:blipFill>
        <p:spPr>
          <a:xfrm>
            <a:off x="304800" y="228600"/>
            <a:ext cx="8458200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47497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08" r="15625" b="10417"/>
          <a:stretch>
            <a:fillRect/>
          </a:stretch>
        </p:blipFill>
        <p:spPr bwMode="auto">
          <a:xfrm>
            <a:off x="495300" y="5334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61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Transcription/Translation Animation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tx2"/>
                </a:solidFill>
              </a:rPr>
              <a:t>http://www.youtube.com/watch?v=41_Ne5mS2ls</a:t>
            </a:r>
          </a:p>
        </p:txBody>
      </p:sp>
    </p:spTree>
    <p:extLst>
      <p:ext uri="{BB962C8B-B14F-4D97-AF65-F5344CB8AC3E}">
        <p14:creationId xmlns:p14="http://schemas.microsoft.com/office/powerpoint/2010/main" val="2843456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Transcription and Translation</a:t>
            </a:r>
          </a:p>
        </p:txBody>
      </p:sp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23161" r="19003" b="42776"/>
          <a:stretch>
            <a:fillRect/>
          </a:stretch>
        </p:blipFill>
        <p:spPr>
          <a:xfrm>
            <a:off x="219075" y="1676400"/>
            <a:ext cx="8696325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2770340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3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21887" r="13380" b="46124"/>
          <a:stretch>
            <a:fillRect/>
          </a:stretch>
        </p:blipFill>
        <p:spPr>
          <a:xfrm>
            <a:off x="180975" y="1219200"/>
            <a:ext cx="8782050" cy="3076575"/>
          </a:xfrm>
        </p:spPr>
      </p:pic>
    </p:spTree>
    <p:extLst>
      <p:ext uri="{BB962C8B-B14F-4D97-AF65-F5344CB8AC3E}">
        <p14:creationId xmlns:p14="http://schemas.microsoft.com/office/powerpoint/2010/main" val="2025653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Proteins can become modified and shipped by the GOLGI!! Remember Unit 3?? Let’s Watch!</a:t>
            </a:r>
          </a:p>
          <a:p>
            <a:r>
              <a:rPr lang="en-US" altLang="en-US"/>
              <a:t>http://www.stolaf.edu/people/giannini/flashanimat/cellstructures/endomembrane%20protein%20synthesis.swf</a:t>
            </a:r>
          </a:p>
        </p:txBody>
      </p:sp>
    </p:spTree>
    <p:extLst>
      <p:ext uri="{BB962C8B-B14F-4D97-AF65-F5344CB8AC3E}">
        <p14:creationId xmlns:p14="http://schemas.microsoft.com/office/powerpoint/2010/main" val="14570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1. What are the </a:t>
            </a:r>
            <a:r>
              <a:rPr lang="en-US" altLang="en-US" sz="2000" b="1" u="sng">
                <a:solidFill>
                  <a:schemeClr val="tx2"/>
                </a:solidFill>
              </a:rPr>
              <a:t>steps</a:t>
            </a:r>
            <a:r>
              <a:rPr lang="en-US" altLang="en-US" sz="2000">
                <a:solidFill>
                  <a:schemeClr val="tx2"/>
                </a:solidFill>
              </a:rPr>
              <a:t> for </a:t>
            </a:r>
            <a:r>
              <a:rPr lang="en-US" altLang="en-US" sz="2000" b="1" u="sng">
                <a:solidFill>
                  <a:schemeClr val="tx2"/>
                </a:solidFill>
              </a:rPr>
              <a:t>DNA replication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AutoNum type="arabicPeriod"/>
            </a:pPr>
            <a:endParaRPr lang="en-US" altLang="en-US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2. </a:t>
            </a:r>
            <a:r>
              <a:rPr lang="en-US" altLang="en-US" sz="2000" b="1" u="sng">
                <a:solidFill>
                  <a:schemeClr val="tx2"/>
                </a:solidFill>
              </a:rPr>
              <a:t>Why</a:t>
            </a:r>
            <a:r>
              <a:rPr lang="en-US" altLang="en-US" sz="2000">
                <a:solidFill>
                  <a:schemeClr val="tx2"/>
                </a:solidFill>
              </a:rPr>
              <a:t> does DNA replicate?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3. What are the </a:t>
            </a:r>
            <a:r>
              <a:rPr lang="en-US" altLang="en-US" sz="2000" b="1" u="sng">
                <a:solidFill>
                  <a:schemeClr val="tx2"/>
                </a:solidFill>
              </a:rPr>
              <a:t>6 steps</a:t>
            </a:r>
            <a:r>
              <a:rPr lang="en-US" altLang="en-US" sz="2000">
                <a:solidFill>
                  <a:schemeClr val="tx2"/>
                </a:solidFill>
              </a:rPr>
              <a:t> of </a:t>
            </a:r>
            <a:r>
              <a:rPr lang="en-US" altLang="en-US" sz="2000" b="1" u="sng">
                <a:solidFill>
                  <a:schemeClr val="tx2"/>
                </a:solidFill>
              </a:rPr>
              <a:t>cell division</a:t>
            </a:r>
            <a:r>
              <a:rPr lang="en-US" altLang="en-US" sz="2000">
                <a:solidFill>
                  <a:schemeClr val="tx2"/>
                </a:solidFill>
              </a:rPr>
              <a:t>? Which of those steps is considered </a:t>
            </a:r>
            <a:r>
              <a:rPr lang="en-US" altLang="en-US" sz="2000" b="1" u="sng">
                <a:solidFill>
                  <a:schemeClr val="tx2"/>
                </a:solidFill>
              </a:rPr>
              <a:t>mitosis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4. </a:t>
            </a:r>
            <a:r>
              <a:rPr lang="en-US" altLang="en-US" sz="2000" b="1" u="sng">
                <a:solidFill>
                  <a:schemeClr val="tx2"/>
                </a:solidFill>
              </a:rPr>
              <a:t>Draw</a:t>
            </a:r>
            <a:r>
              <a:rPr lang="en-US" altLang="en-US" sz="2000">
                <a:solidFill>
                  <a:schemeClr val="tx2"/>
                </a:solidFill>
              </a:rPr>
              <a:t> what happens in </a:t>
            </a:r>
            <a:r>
              <a:rPr lang="en-US" altLang="en-US" sz="2000" b="1" u="sng">
                <a:solidFill>
                  <a:schemeClr val="tx2"/>
                </a:solidFill>
              </a:rPr>
              <a:t>metaphase</a:t>
            </a:r>
            <a:r>
              <a:rPr lang="en-US" altLang="en-US" sz="2000">
                <a:solidFill>
                  <a:schemeClr val="tx2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5. What is the </a:t>
            </a:r>
            <a:r>
              <a:rPr lang="en-US" altLang="en-US" sz="2000" b="1" u="sng">
                <a:solidFill>
                  <a:schemeClr val="tx2"/>
                </a:solidFill>
              </a:rPr>
              <a:t>first</a:t>
            </a:r>
            <a:r>
              <a:rPr lang="en-US" altLang="en-US" sz="2000">
                <a:solidFill>
                  <a:schemeClr val="tx2"/>
                </a:solidFill>
              </a:rPr>
              <a:t> step of </a:t>
            </a:r>
            <a:r>
              <a:rPr lang="en-US" altLang="en-US" sz="2000" b="1" u="sng">
                <a:solidFill>
                  <a:schemeClr val="tx2"/>
                </a:solidFill>
              </a:rPr>
              <a:t>protein</a:t>
            </a: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 b="1" u="sng">
                <a:solidFill>
                  <a:schemeClr val="tx2"/>
                </a:solidFill>
              </a:rPr>
              <a:t>synthesis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6. </a:t>
            </a:r>
            <a:r>
              <a:rPr lang="en-US" altLang="en-US" sz="2000" b="1" u="sng">
                <a:solidFill>
                  <a:schemeClr val="tx2"/>
                </a:solidFill>
              </a:rPr>
              <a:t>Transcribe</a:t>
            </a:r>
            <a:r>
              <a:rPr lang="en-US" altLang="en-US" sz="2000">
                <a:solidFill>
                  <a:schemeClr val="tx2"/>
                </a:solidFill>
              </a:rPr>
              <a:t> (find the </a:t>
            </a:r>
            <a:r>
              <a:rPr lang="en-US" altLang="en-US" sz="2000" b="1" u="sng">
                <a:solidFill>
                  <a:schemeClr val="tx2"/>
                </a:solidFill>
              </a:rPr>
              <a:t>mRNA</a:t>
            </a:r>
            <a:r>
              <a:rPr lang="en-US" altLang="en-US" sz="2000">
                <a:solidFill>
                  <a:schemeClr val="tx2"/>
                </a:solidFill>
              </a:rPr>
              <a:t>) and then </a:t>
            </a:r>
            <a:r>
              <a:rPr lang="en-US" altLang="en-US" sz="2000" b="1" u="sng">
                <a:solidFill>
                  <a:schemeClr val="tx2"/>
                </a:solidFill>
              </a:rPr>
              <a:t>translate</a:t>
            </a:r>
            <a:r>
              <a:rPr lang="en-US" altLang="en-US" sz="2000">
                <a:solidFill>
                  <a:schemeClr val="tx2"/>
                </a:solidFill>
              </a:rPr>
              <a:t> (find the </a:t>
            </a:r>
            <a:r>
              <a:rPr lang="en-US" altLang="en-US" sz="2000" b="1" u="sng">
                <a:solidFill>
                  <a:schemeClr val="tx2"/>
                </a:solidFill>
              </a:rPr>
              <a:t>tRNA</a:t>
            </a:r>
            <a:r>
              <a:rPr lang="en-US" altLang="en-US" sz="2000">
                <a:solidFill>
                  <a:schemeClr val="tx2"/>
                </a:solidFill>
              </a:rPr>
              <a:t> and the </a:t>
            </a:r>
            <a:r>
              <a:rPr lang="en-US" altLang="en-US" sz="2000" b="1" u="sng">
                <a:solidFill>
                  <a:schemeClr val="tx2"/>
                </a:solidFill>
              </a:rPr>
              <a:t>amino acid </a:t>
            </a:r>
            <a:r>
              <a:rPr lang="en-US" altLang="en-US" sz="2000">
                <a:solidFill>
                  <a:schemeClr val="tx2"/>
                </a:solidFill>
              </a:rPr>
              <a:t>sequence) the following DNA strand: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2"/>
                </a:solidFill>
              </a:rPr>
              <a:t>		</a:t>
            </a:r>
            <a:r>
              <a:rPr lang="en-US" altLang="en-US" sz="2000" b="1">
                <a:solidFill>
                  <a:schemeClr val="tx2"/>
                </a:solidFill>
              </a:rPr>
              <a:t>TACAAGCCCGAGTTAACT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9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Point Star 12"/>
          <p:cNvSpPr/>
          <p:nvPr/>
        </p:nvSpPr>
        <p:spPr>
          <a:xfrm>
            <a:off x="2819400" y="1371600"/>
            <a:ext cx="838200" cy="609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10138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Use the diagram below to answer questions 1-5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chemeClr val="tx2"/>
                </a:solidFill>
              </a:rPr>
              <a:t>What is the structure labeled </a:t>
            </a:r>
            <a:r>
              <a:rPr lang="en-US" altLang="en-US" sz="2400" b="1">
                <a:solidFill>
                  <a:schemeClr val="tx2"/>
                </a:solidFill>
              </a:rPr>
              <a:t>“X”</a:t>
            </a:r>
            <a:r>
              <a:rPr lang="en-US" altLang="en-US" sz="240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chemeClr val="tx2"/>
                </a:solidFill>
              </a:rPr>
              <a:t>What molecule is labeled </a:t>
            </a:r>
            <a:r>
              <a:rPr lang="en-US" altLang="en-US" sz="2400" b="1">
                <a:solidFill>
                  <a:schemeClr val="tx2"/>
                </a:solidFill>
              </a:rPr>
              <a:t>“Y”</a:t>
            </a:r>
            <a:r>
              <a:rPr lang="en-US" altLang="en-US" sz="240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chemeClr val="tx2"/>
                </a:solidFill>
              </a:rPr>
              <a:t>What molecules are </a:t>
            </a:r>
            <a:r>
              <a:rPr lang="en-US" altLang="en-US" sz="2400" b="1">
                <a:solidFill>
                  <a:schemeClr val="tx2"/>
                </a:solidFill>
              </a:rPr>
              <a:t>Glycine, Arginine, Leucine</a:t>
            </a:r>
            <a:r>
              <a:rPr lang="en-US" altLang="en-US" sz="240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b="1">
                <a:solidFill>
                  <a:schemeClr val="tx2"/>
                </a:solidFill>
              </a:rPr>
              <a:t>Describe</a:t>
            </a:r>
            <a:r>
              <a:rPr lang="en-US" altLang="en-US" sz="2400">
                <a:solidFill>
                  <a:schemeClr val="tx2"/>
                </a:solidFill>
              </a:rPr>
              <a:t> the process that is being shown here.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b="1">
                <a:solidFill>
                  <a:schemeClr val="tx2"/>
                </a:solidFill>
              </a:rPr>
              <a:t>Where</a:t>
            </a:r>
            <a:r>
              <a:rPr lang="en-US" altLang="en-US" sz="2400">
                <a:solidFill>
                  <a:schemeClr val="tx2"/>
                </a:solidFill>
              </a:rPr>
              <a:t> does this process take place in the cell?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pic>
        <p:nvPicPr>
          <p:cNvPr id="101381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>
            <a:fillRect/>
          </a:stretch>
        </p:blipFill>
        <p:spPr bwMode="auto">
          <a:xfrm>
            <a:off x="1531938" y="1219200"/>
            <a:ext cx="6088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515100" y="2095500"/>
            <a:ext cx="457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TextBox 11"/>
          <p:cNvSpPr txBox="1">
            <a:spLocks noChangeArrowheads="1"/>
          </p:cNvSpPr>
          <p:nvPr/>
        </p:nvSpPr>
        <p:spPr bwMode="auto">
          <a:xfrm>
            <a:off x="6858000" y="1828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5891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antibody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4516" name="Picture 2" descr="Structure of an Anti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755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5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>
              <a:solidFill>
                <a:schemeClr val="tx2"/>
              </a:solidFill>
            </a:endParaRPr>
          </a:p>
          <a:p>
            <a:endParaRPr lang="en-US" altLang="en-US" b="1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tx2"/>
                </a:solidFill>
              </a:rPr>
              <a:t>Pg U4-20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8" t="24092" r="12299" b="63402"/>
          <a:stretch>
            <a:fillRect/>
          </a:stretch>
        </p:blipFill>
        <p:spPr bwMode="auto">
          <a:xfrm>
            <a:off x="381000" y="152400"/>
            <a:ext cx="84216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 descr="https://encrypted-tbn3.gstatic.com/images?q=tbn:ANd9GcT61kBs45H687yEzRc8_h1wTYaPk69GZZQJCZdAk-WvZJ1bc4O0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31242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9906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DNA sequence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32113" y="129540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1524000"/>
            <a:ext cx="711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Insertion   deletion   substitution</a:t>
            </a:r>
          </a:p>
        </p:txBody>
      </p:sp>
    </p:spTree>
    <p:extLst>
      <p:ext uri="{BB962C8B-B14F-4D97-AF65-F5344CB8AC3E}">
        <p14:creationId xmlns:p14="http://schemas.microsoft.com/office/powerpoint/2010/main" val="11351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5" t="26666" r="3159" b="57895"/>
          <a:stretch>
            <a:fillRect/>
          </a:stretch>
        </p:blipFill>
        <p:spPr bwMode="auto">
          <a:xfrm>
            <a:off x="304800" y="762000"/>
            <a:ext cx="12927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4859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deleted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20574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inserted</a:t>
            </a:r>
          </a:p>
        </p:txBody>
      </p:sp>
      <p:pic>
        <p:nvPicPr>
          <p:cNvPr id="1034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3" t="26666" r="3159" b="57895"/>
          <a:stretch>
            <a:fillRect/>
          </a:stretch>
        </p:blipFill>
        <p:spPr bwMode="auto">
          <a:xfrm>
            <a:off x="685800" y="3581400"/>
            <a:ext cx="83883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17913" y="449580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AAA  CCT  TTG  GG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5176838"/>
            <a:ext cx="461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AAA  CCC  ATT  TGG 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5862638"/>
            <a:ext cx="461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ACA  CCC  TTT  GGG</a:t>
            </a:r>
          </a:p>
        </p:txBody>
      </p:sp>
    </p:spTree>
    <p:extLst>
      <p:ext uri="{BB962C8B-B14F-4D97-AF65-F5344CB8AC3E}">
        <p14:creationId xmlns:p14="http://schemas.microsoft.com/office/powerpoint/2010/main" val="18921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If you were born in…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tx2"/>
                </a:solidFill>
              </a:rPr>
              <a:t>January or February: #1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March or April: #2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May or June: #3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July or August: #4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September or October: #5</a:t>
            </a:r>
          </a:p>
          <a:p>
            <a:r>
              <a:rPr lang="en-US" altLang="en-US" sz="3600">
                <a:solidFill>
                  <a:schemeClr val="tx2"/>
                </a:solidFill>
              </a:rPr>
              <a:t>November or December: #6</a:t>
            </a:r>
          </a:p>
        </p:txBody>
      </p:sp>
    </p:spTree>
    <p:extLst>
      <p:ext uri="{BB962C8B-B14F-4D97-AF65-F5344CB8AC3E}">
        <p14:creationId xmlns:p14="http://schemas.microsoft.com/office/powerpoint/2010/main" val="3137432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8750" r="10938" b="8333"/>
          <a:stretch>
            <a:fillRect/>
          </a:stretch>
        </p:blipFill>
        <p:spPr bwMode="auto">
          <a:xfrm>
            <a:off x="177800" y="304800"/>
            <a:ext cx="87963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71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Practice!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21307" r="9685" b="28973"/>
          <a:stretch>
            <a:fillRect/>
          </a:stretch>
        </p:blipFill>
        <p:spPr>
          <a:xfrm>
            <a:off x="381000" y="1295400"/>
            <a:ext cx="86106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689640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Try it Out!</a:t>
            </a: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8822" r="10352" b="33499"/>
          <a:stretch>
            <a:fillRect/>
          </a:stretch>
        </p:blipFill>
        <p:spPr>
          <a:xfrm>
            <a:off x="228600" y="1219200"/>
            <a:ext cx="858996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105958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Sickle cell anemia</a:t>
            </a:r>
          </a:p>
        </p:txBody>
      </p:sp>
      <p:pic>
        <p:nvPicPr>
          <p:cNvPr id="108547" name="Picture 2" descr="http://www.baileybio.com/plogger/thumbs/lrg-506-sickle_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438400"/>
            <a:ext cx="306705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https://encrypted-tbn0.gstatic.com/images?q=tbn:ANd9GcQs53j1F7inLCXu0U4CfyfgUlMfFLR-F1TCccrvDuS-hzPaDiTbg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09825"/>
            <a:ext cx="5486400" cy="2995613"/>
          </a:xfrm>
        </p:spPr>
      </p:pic>
      <p:pic>
        <p:nvPicPr>
          <p:cNvPr id="108549" name="Picture 5" descr="C:\tempie\Temporary Internet Files\Content.IE5\ASDHG7FP\MC900237574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18903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6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DNA Mutations Practice</a:t>
            </a:r>
          </a:p>
        </p:txBody>
      </p:sp>
      <p:pic>
        <p:nvPicPr>
          <p:cNvPr id="1095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8520" r="10857" b="10767"/>
          <a:stretch>
            <a:fillRect/>
          </a:stretch>
        </p:blipFill>
        <p:spPr>
          <a:xfrm>
            <a:off x="628650" y="1449388"/>
            <a:ext cx="7886700" cy="5181600"/>
          </a:xfrm>
        </p:spPr>
      </p:pic>
    </p:spTree>
    <p:extLst>
      <p:ext uri="{BB962C8B-B14F-4D97-AF65-F5344CB8AC3E}">
        <p14:creationId xmlns:p14="http://schemas.microsoft.com/office/powerpoint/2010/main" val="1935928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05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3729" r="15254" b="12994"/>
          <a:stretch>
            <a:fillRect/>
          </a:stretch>
        </p:blipFill>
        <p:spPr>
          <a:xfrm>
            <a:off x="152400" y="274638"/>
            <a:ext cx="8970963" cy="6202362"/>
          </a:xfrm>
        </p:spPr>
      </p:pic>
    </p:spTree>
    <p:extLst>
      <p:ext uri="{BB962C8B-B14F-4D97-AF65-F5344CB8AC3E}">
        <p14:creationId xmlns:p14="http://schemas.microsoft.com/office/powerpoint/2010/main" val="3797602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16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20203" r="15906" b="12453"/>
          <a:stretch>
            <a:fillRect/>
          </a:stretch>
        </p:blipFill>
        <p:spPr>
          <a:xfrm>
            <a:off x="457200" y="457200"/>
            <a:ext cx="8172450" cy="5943600"/>
          </a:xfrm>
        </p:spPr>
      </p:pic>
    </p:spTree>
    <p:extLst>
      <p:ext uri="{BB962C8B-B14F-4D97-AF65-F5344CB8AC3E}">
        <p14:creationId xmlns:p14="http://schemas.microsoft.com/office/powerpoint/2010/main" val="28483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Think, Pair, Share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tx2"/>
                </a:solidFill>
              </a:rPr>
              <a:t>Genes that are made of DNA are the instructions for making proteins. DNA is found in the </a:t>
            </a:r>
            <a:r>
              <a:rPr lang="en-US" altLang="en-US" sz="2400" b="1">
                <a:solidFill>
                  <a:schemeClr val="tx2"/>
                </a:solidFill>
              </a:rPr>
              <a:t>nucleus</a:t>
            </a:r>
            <a:r>
              <a:rPr lang="en-US" altLang="en-US" sz="2400">
                <a:solidFill>
                  <a:schemeClr val="tx2"/>
                </a:solidFill>
              </a:rPr>
              <a:t>.</a:t>
            </a:r>
            <a:br>
              <a:rPr lang="en-US" altLang="en-US" sz="2400">
                <a:solidFill>
                  <a:schemeClr val="tx2"/>
                </a:solidFill>
              </a:rPr>
            </a:br>
            <a:endParaRPr lang="en-US" altLang="en-US" sz="240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tx2"/>
                </a:solidFill>
              </a:rPr>
              <a:t>BUT! Proteins are made by ribosomes in the </a:t>
            </a:r>
            <a:r>
              <a:rPr lang="en-US" altLang="en-US" sz="2400" b="1">
                <a:solidFill>
                  <a:schemeClr val="tx2"/>
                </a:solidFill>
              </a:rPr>
              <a:t>cytoplasm</a:t>
            </a:r>
            <a:r>
              <a:rPr lang="en-US" altLang="en-US" sz="2400">
                <a:solidFill>
                  <a:schemeClr val="tx2"/>
                </a:solidFill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i="1">
                <a:solidFill>
                  <a:srgbClr val="FFC000"/>
                </a:solidFill>
                <a:latin typeface="Adobe Caslon Pro Bold" charset="0"/>
              </a:rPr>
              <a:t>How do you think the message gets from the nucleus to the cytoplasm!?</a:t>
            </a:r>
          </a:p>
        </p:txBody>
      </p:sp>
      <p:pic>
        <p:nvPicPr>
          <p:cNvPr id="65540" name="Picture 2" descr="http://upload.wikimedia.org/wikipedia/commons/0/08/Cell_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35450"/>
            <a:ext cx="50180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0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7190" r="43922" b="16966"/>
          <a:stretch>
            <a:fillRect/>
          </a:stretch>
        </p:blipFill>
        <p:spPr bwMode="auto">
          <a:xfrm>
            <a:off x="498475" y="12700"/>
            <a:ext cx="81359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257425"/>
            <a:ext cx="627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Make an mRNA strand with a “message” from the DNA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6775" y="2879725"/>
            <a:ext cx="1501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92550" y="3409950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genetic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3613" y="3657600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62250" y="3943350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6175" y="4171950"/>
            <a:ext cx="154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messenger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46350" y="4476750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95850" y="4451350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2530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enzyme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19388" y="57150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1200" y="5938838"/>
            <a:ext cx="19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U                 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38800" y="6172200"/>
            <a:ext cx="133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6400800"/>
            <a:ext cx="1490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41985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32272" r="29572" b="26154"/>
          <a:stretch>
            <a:fillRect/>
          </a:stretch>
        </p:blipFill>
        <p:spPr bwMode="auto">
          <a:xfrm>
            <a:off x="457200" y="304800"/>
            <a:ext cx="7977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2525713"/>
            <a:ext cx="95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SINGLE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25257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DOUBLE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2971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RIBOSE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4876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A, </a:t>
            </a:r>
            <a:r>
              <a:rPr lang="en-US" altLang="en-US" sz="2400" b="1">
                <a:solidFill>
                  <a:srgbClr val="0070C0"/>
                </a:solidFill>
              </a:rPr>
              <a:t>U</a:t>
            </a:r>
            <a:r>
              <a:rPr lang="en-US" altLang="en-US" sz="2400" b="1">
                <a:solidFill>
                  <a:srgbClr val="FF0000"/>
                </a:solidFill>
              </a:rPr>
              <a:t>, G, C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4876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A, </a:t>
            </a:r>
            <a:r>
              <a:rPr lang="en-US" altLang="en-US" sz="2400" b="1">
                <a:solidFill>
                  <a:srgbClr val="0070C0"/>
                </a:solidFill>
              </a:rPr>
              <a:t>T</a:t>
            </a:r>
            <a:r>
              <a:rPr lang="en-US" altLang="en-US" sz="2400" b="1">
                <a:solidFill>
                  <a:srgbClr val="FF0000"/>
                </a:solidFill>
              </a:rPr>
              <a:t>, G, C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3" descr="http://s3.amazonaws.com/chegg.media.images/board/eb8/eb8a25ef-b81a-4d02-843e-001710d33e11-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 b="37810"/>
          <a:stretch>
            <a:fillRect/>
          </a:stretch>
        </p:blipFill>
        <p:spPr bwMode="auto">
          <a:xfrm>
            <a:off x="457200" y="609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9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 t="56500" r="20784" b="20329"/>
          <a:stretch>
            <a:fillRect/>
          </a:stretch>
        </p:blipFill>
        <p:spPr bwMode="auto">
          <a:xfrm>
            <a:off x="1774825" y="3594100"/>
            <a:ext cx="5715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2" t="38844" r="7362" b="45711"/>
          <a:stretch>
            <a:fillRect/>
          </a:stretch>
        </p:blipFill>
        <p:spPr bwMode="auto">
          <a:xfrm>
            <a:off x="174625" y="0"/>
            <a:ext cx="85121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2667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U   A   G   G    C    U   C    A   A    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598</Words>
  <Application>Microsoft Office PowerPoint</Application>
  <PresentationFormat>On-screen Show (4:3)</PresentationFormat>
  <Paragraphs>167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Adobe Caslon Pro Bold</vt:lpstr>
      <vt:lpstr>Arial</vt:lpstr>
      <vt:lpstr>Calibri</vt:lpstr>
      <vt:lpstr>Calibri Light</vt:lpstr>
      <vt:lpstr>Century Gothic</vt:lpstr>
      <vt:lpstr>Hobo Std</vt:lpstr>
      <vt:lpstr>Minya Nouvelle</vt:lpstr>
      <vt:lpstr>Office Theme</vt:lpstr>
      <vt:lpstr>PowerPoint Presentation</vt:lpstr>
      <vt:lpstr>hemoglobin</vt:lpstr>
      <vt:lpstr>insulin</vt:lpstr>
      <vt:lpstr>antibody</vt:lpstr>
      <vt:lpstr>Think, Pair, Share</vt:lpstr>
      <vt:lpstr>PowerPoint Presentation</vt:lpstr>
      <vt:lpstr>PowerPoint Presentation</vt:lpstr>
      <vt:lpstr>PowerPoint Presentation</vt:lpstr>
      <vt:lpstr>PowerPoint Presentation</vt:lpstr>
      <vt:lpstr>Transcription Animation</vt:lpstr>
      <vt:lpstr>PowerPoint Presentation</vt:lpstr>
      <vt:lpstr>Do Now</vt:lpstr>
      <vt:lpstr>PowerPoint Presentation</vt:lpstr>
      <vt:lpstr>PowerPoint Presentation</vt:lpstr>
      <vt:lpstr>PowerPoint Presentation</vt:lpstr>
      <vt:lpstr>Soo.. where are we?</vt:lpstr>
      <vt:lpstr>PowerPoint Presentation</vt:lpstr>
      <vt:lpstr>PowerPoint Presentation</vt:lpstr>
      <vt:lpstr>Codons</vt:lpstr>
      <vt:lpstr>PowerPoint Presentation</vt:lpstr>
      <vt:lpstr>What is this stop codon?!</vt:lpstr>
      <vt:lpstr>What is this start/initiator codon?!</vt:lpstr>
      <vt:lpstr>PowerPoint Presentation</vt:lpstr>
      <vt:lpstr>Translation Animation</vt:lpstr>
      <vt:lpstr>PowerPoint Presentation</vt:lpstr>
      <vt:lpstr>PowerPoint Presentation</vt:lpstr>
      <vt:lpstr>PowerPoint Presentation</vt:lpstr>
      <vt:lpstr>PowerPoint Presentation</vt:lpstr>
      <vt:lpstr>Do Now</vt:lpstr>
      <vt:lpstr>Sound to Sea</vt:lpstr>
      <vt:lpstr>PowerPoint Presentation</vt:lpstr>
      <vt:lpstr>PowerPoint Presentation</vt:lpstr>
      <vt:lpstr>PowerPoint Presentation</vt:lpstr>
      <vt:lpstr>Transcription/Translation Animation</vt:lpstr>
      <vt:lpstr>Transcription and Translation</vt:lpstr>
      <vt:lpstr>PowerPoint Presentation</vt:lpstr>
      <vt:lpstr>What happens next?</vt:lpstr>
      <vt:lpstr>Do Now</vt:lpstr>
      <vt:lpstr>Do Now</vt:lpstr>
      <vt:lpstr>PowerPoint Presentation</vt:lpstr>
      <vt:lpstr>PowerPoint Presentation</vt:lpstr>
      <vt:lpstr>If you were born in…</vt:lpstr>
      <vt:lpstr>PowerPoint Presentation</vt:lpstr>
      <vt:lpstr>Let’s Practice!</vt:lpstr>
      <vt:lpstr>You Try it Out!</vt:lpstr>
      <vt:lpstr>Sickle cell anemia</vt:lpstr>
      <vt:lpstr>DNA Mutations Practice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Brooke</dc:creator>
  <cp:lastModifiedBy>Brittany Glover</cp:lastModifiedBy>
  <cp:revision>2</cp:revision>
  <dcterms:created xsi:type="dcterms:W3CDTF">2016-02-17T16:08:13Z</dcterms:created>
  <dcterms:modified xsi:type="dcterms:W3CDTF">2020-03-29T18:37:20Z</dcterms:modified>
</cp:coreProperties>
</file>