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92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2DC1-2AA4-4BCA-9750-F7C564EF182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3052763"/>
            <a:ext cx="6815138" cy="1514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EOC Quick Study Guide</a:t>
            </a:r>
          </a:p>
        </p:txBody>
      </p:sp>
    </p:spTree>
    <p:extLst>
      <p:ext uri="{BB962C8B-B14F-4D97-AF65-F5344CB8AC3E}">
        <p14:creationId xmlns:p14="http://schemas.microsoft.com/office/powerpoint/2010/main" val="378868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34625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Limiting Factors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Density-Dependent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will limit population growth MORE as the population gets bigger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sickness, predator/prey, competition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Density-Independent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will limit population growth THE SAME regardless of how big or small the population gets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natural disasters, pollution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6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126331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Nutrient Cycles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Water Cycle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EVAPORATION &amp;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TRANSPIRATION take H2O </a:t>
            </a:r>
            <a:r>
              <a:rPr lang="en-US" sz="28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into the atmosphere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CONDENSATION &amp;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PRECIPITATION bring H2O back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the land/sea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08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292225"/>
            <a:ext cx="56578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-101600"/>
            <a:ext cx="11263313" cy="677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Nutrient Cycles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Carbon Cycle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PHOTOSYNTHESIS											takes CO2 out of the atmosphere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RESPIRATION &amp; 										      DECOMPOSITION put CO2 back 												into the atmosphere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Burning FOSSIL FUELS increases									atmospheric CO2 levels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     NOT natural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48013" y="4630738"/>
            <a:ext cx="377825" cy="85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00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800225"/>
            <a:ext cx="62547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-101600"/>
            <a:ext cx="11263313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Nutrient Cycles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Nitrogen Cycle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Nitrogen from 									      excretion &amp; dead plants/animals												    is UNUSABLE to us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Bacteria “fix” the nitrogen &amp; 											    convert it into a form we can use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90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942975"/>
            <a:ext cx="597852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4" descr="http://bio1152.nicerweb.com/Locked/media/ch45/45_12GlucoseHomeosta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65275"/>
            <a:ext cx="42291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 descr="http://encyclopedia.lubopitko-bg.com/images/Homeostasis%20and%20body%20temperature%20reg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149475"/>
            <a:ext cx="598011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0" y="-34925"/>
            <a:ext cx="1136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STERNGRR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300" y="549275"/>
            <a:ext cx="1049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Homeostasis</a:t>
            </a:r>
            <a:r>
              <a:rPr lang="en-US" sz="3200" dirty="0">
                <a:latin typeface="Goudy Stout" panose="0202090407030B020401" pitchFamily="18" charset="0"/>
              </a:rPr>
              <a:t> 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maintaining STABLE internal balance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Body temperature, blood sugar, blood pH</a:t>
            </a:r>
          </a:p>
        </p:txBody>
      </p:sp>
    </p:spTree>
    <p:extLst>
      <p:ext uri="{BB962C8B-B14F-4D97-AF65-F5344CB8AC3E}">
        <p14:creationId xmlns:p14="http://schemas.microsoft.com/office/powerpoint/2010/main" val="22086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CHEMISTRY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584200"/>
            <a:ext cx="107442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Organic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contains C, H and 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 Types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Carbohydrates, Lipids, Proteins, Nucleic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Carbohydrates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QUICK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Simple sugars-GLUCOSE- C6H12O6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Simple Sugars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– Benedict’s solution – turns from aqua blue  	to green	 yellow     orange     red if sugar is present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4638" y="4583113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57700" y="4583113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97600" y="4583113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5" descr="http://3.bp.blogspot.com/-lsv18C6OKzM/UNW_qSBz7sI/AAAAAAAAA_Y/fhdjoxAq-fI/s1600/Benedict%27s+test+for+reducing+sug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675188"/>
            <a:ext cx="48910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0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520700"/>
            <a:ext cx="10490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Starches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Iodine – turns from orange/brown to BLACK if starch is present</a:t>
            </a:r>
          </a:p>
        </p:txBody>
      </p:sp>
      <p:pic>
        <p:nvPicPr>
          <p:cNvPr id="4098" name="Picture 6" descr="http://www.visualphotos.com/photo/1x7465698/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11073" r="6383" b="19031"/>
          <a:stretch>
            <a:fillRect/>
          </a:stretch>
        </p:blipFill>
        <p:spPr bwMode="auto">
          <a:xfrm>
            <a:off x="1209675" y="1474788"/>
            <a:ext cx="2765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0300" y="1474788"/>
            <a:ext cx="67595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Cellulose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how PLANTS store starch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Humans &amp; other animals store starch as GLYCOGEN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552700"/>
            <a:ext cx="34194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2200" y="5487988"/>
            <a:ext cx="1600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Cellulose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274300" y="4508500"/>
            <a:ext cx="508000" cy="979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772775" y="3813175"/>
            <a:ext cx="184150" cy="1762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6938" y="3554413"/>
            <a:ext cx="61547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–recognize it by its RING structure		</a:t>
            </a:r>
          </a:p>
        </p:txBody>
      </p:sp>
      <p:pic>
        <p:nvPicPr>
          <p:cNvPr id="4100" name="Picture 7" descr="http://science.marshall.edu/murraye/340/gluco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446588"/>
            <a:ext cx="175418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325" y="4840288"/>
            <a:ext cx="36798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 O hydrate </a:t>
            </a:r>
          </a:p>
        </p:txBody>
      </p:sp>
    </p:spTree>
    <p:extLst>
      <p:ext uri="{BB962C8B-B14F-4D97-AF65-F5344CB8AC3E}">
        <p14:creationId xmlns:p14="http://schemas.microsoft.com/office/powerpoint/2010/main" val="4045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469900"/>
            <a:ext cx="103378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Lipids 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STORED energy, insulation, cell membranes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glycerol backbone &amp; three fatty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Brown paper bag – leaves a greasy stain	if lipids are present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recognize it as long letter E					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1163" y="100013"/>
            <a:ext cx="2895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phosphoLIPID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bilayer)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128125" y="469900"/>
            <a:ext cx="198438" cy="490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2613025"/>
            <a:ext cx="21113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http://www.clayton.edu/portals/690/biology/lab-manual/lip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3374" r="29344" b="18237"/>
          <a:stretch>
            <a:fillRect/>
          </a:stretch>
        </p:blipFill>
        <p:spPr bwMode="auto">
          <a:xfrm>
            <a:off x="204788" y="2662238"/>
            <a:ext cx="11477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371975"/>
            <a:ext cx="35845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108700" y="4525963"/>
            <a:ext cx="0" cy="652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08700" y="4525963"/>
            <a:ext cx="2319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8700" y="4837113"/>
            <a:ext cx="2319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08700" y="5178425"/>
            <a:ext cx="23193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75663" y="4702175"/>
            <a:ext cx="3214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 too much… you’ll get fat!</a:t>
            </a:r>
          </a:p>
        </p:txBody>
      </p:sp>
    </p:spTree>
    <p:extLst>
      <p:ext uri="{BB962C8B-B14F-4D97-AF65-F5344CB8AC3E}">
        <p14:creationId xmlns:p14="http://schemas.microsoft.com/office/powerpoint/2010/main" val="26335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503238"/>
            <a:ext cx="105156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Protein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Body structures, enzymes, hemoglobin, insulin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amino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Biuret’s – turns from sapphire blue to lilac 	if protein is present</a:t>
            </a:r>
          </a:p>
        </p:txBody>
      </p:sp>
      <p:pic>
        <p:nvPicPr>
          <p:cNvPr id="6146" name="Picture 10" descr="http://www.carolina.com/images/product/detail/848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749550"/>
            <a:ext cx="17780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782888"/>
            <a:ext cx="109696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2574925"/>
            <a:ext cx="44989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495800"/>
            <a:ext cx="6583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recognize it by the letter N</a:t>
            </a:r>
          </a:p>
        </p:txBody>
      </p:sp>
      <p:pic>
        <p:nvPicPr>
          <p:cNvPr id="6149" name="Picture 14" descr="http://0.tqn.com/d/chemistry/1/0/O/R/1/va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916488"/>
            <a:ext cx="26971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89325" y="4916488"/>
            <a:ext cx="3948113" cy="1454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26288" y="5237163"/>
            <a:ext cx="33972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proteiN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088" y="61913"/>
            <a:ext cx="3886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Carries oxygen to cells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9575" y="503238"/>
            <a:ext cx="1795463" cy="487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64600" y="23813"/>
            <a:ext cx="3319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Controls blood sugar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07563" y="469900"/>
            <a:ext cx="1128712" cy="520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19113"/>
            <a:ext cx="104013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Nucleic Acids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Store &amp; Transmit hereditary information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Nucleotides (made up of a sugar, a 	phosphate &amp; a nitrogen base)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pic>
        <p:nvPicPr>
          <p:cNvPr id="245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622550"/>
            <a:ext cx="2505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35375"/>
            <a:ext cx="2933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635375"/>
            <a:ext cx="4318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remember it as 3 separate shapes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DNA/RNA has 3 letters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3288" y="3314700"/>
            <a:ext cx="733425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13288" y="4044950"/>
            <a:ext cx="1052512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13288" y="4044950"/>
            <a:ext cx="2487612" cy="2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547350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Ecology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Biosphere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any part of Earth that can sustain life				ex. ocean, land, air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Population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all the members of same species in same place at same time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all of the interacting species in one area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Biotic factors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LIVING factors that affect other species						ex.  Food, predators, symbiotic partners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Abiotic factors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NON-LIVING factors that affect other species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	ex. H2O, temperature, sunlight, etc.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69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571500"/>
            <a:ext cx="10375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 scale</a:t>
            </a:r>
          </a:p>
        </p:txBody>
      </p:sp>
      <p:pic>
        <p:nvPicPr>
          <p:cNvPr id="2355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312863"/>
            <a:ext cx="108426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6100" y="3513138"/>
            <a:ext cx="1663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0 - 6.9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3462338"/>
            <a:ext cx="19431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7.1 - 14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0850" y="2941638"/>
            <a:ext cx="4699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100" y="5360988"/>
            <a:ext cx="83439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closer you get to the sides, the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STRONGER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the acid or base 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398588" y="2749550"/>
            <a:ext cx="747712" cy="2662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855200" y="2727325"/>
            <a:ext cx="811213" cy="2684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503238"/>
            <a:ext cx="11007725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PROTEINS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SPECIFIC  (only work on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substrate)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REUSABLE (if not DENATURED)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~speed up chemical reactions by LOWERING the ACTIVATION 	 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~usually end in ‘ASE’</a:t>
            </a:r>
          </a:p>
        </p:txBody>
      </p:sp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668713"/>
            <a:ext cx="42735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0188" y="0"/>
            <a:ext cx="4252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an enzyme works 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194800" y="503238"/>
            <a:ext cx="723900" cy="361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670800" y="503238"/>
            <a:ext cx="2247900" cy="1033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086100"/>
            <a:ext cx="695166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6700" y="3314700"/>
            <a:ext cx="1282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Substrate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8900" y="4703763"/>
            <a:ext cx="109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250" y="3727450"/>
            <a:ext cx="1301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8200" y="3314700"/>
            <a:ext cx="111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519113"/>
            <a:ext cx="104013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Enzymes can be DENATURED by temp or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Denatured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ACTIVE SITE shape is changed &amp; enzyme will no longer 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3300" y="2614613"/>
          <a:ext cx="3048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SUBSTRATE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ENZYME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Maltose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Maltase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Sucrose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Sucrase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Lactose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Lactase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02175"/>
            <a:ext cx="50673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ttp://faculty.ccbcmd.edu/%7Egkaiser/SoftChalk%20BIOL%20230/Molecular%20Genetics%20Review/enzymes/u4f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025900"/>
            <a:ext cx="5181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88" y="2276475"/>
            <a:ext cx="115681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Don’t be fooled into thinking that the enzyme is always the one on the bottom…even though most pictures show it that way.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enzyme is the one that DOESN’T change from beginning to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2938" y="3944938"/>
            <a:ext cx="4252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Which one is the enzyme?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9763" y="5937250"/>
            <a:ext cx="4651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175" y="5949950"/>
            <a:ext cx="466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71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075" y="503238"/>
            <a:ext cx="110077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Prokaryotic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no NUCLEUS or membrane-bound ORGANELLES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~they do have ribosomes because ribosomes are NOT 			    membrane –bound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Bacteria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have a NUCLEUS and ORGANELLES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~PLANT and ANIMAL cells are the two types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Plants, animals, fungi &amp;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protists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(everything that’s not 																		bacteria)					</a:t>
            </a:r>
          </a:p>
        </p:txBody>
      </p:sp>
    </p:spTree>
    <p:extLst>
      <p:ext uri="{BB962C8B-B14F-4D97-AF65-F5344CB8AC3E}">
        <p14:creationId xmlns:p14="http://schemas.microsoft.com/office/powerpoint/2010/main" val="316610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http://kenpitts.net/bio/cells/plant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81163"/>
            <a:ext cx="45085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http://kenpitts.net/bio/cells/animal_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763713"/>
            <a:ext cx="4960938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				 </a:t>
            </a:r>
            <a:r>
              <a:rPr lang="en-US" altLang="en-US" sz="3200" u="sng">
                <a:latin typeface="Aharoni" panose="02010803020104030203" pitchFamily="2" charset="-79"/>
                <a:cs typeface="Aharoni" panose="02010803020104030203" pitchFamily="2" charset="-79"/>
              </a:rPr>
              <a:t>Plant cell</a:t>
            </a:r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               						</a:t>
            </a:r>
            <a:r>
              <a:rPr lang="en-US" altLang="en-US" sz="3200" u="sng">
                <a:latin typeface="Aharoni" panose="02010803020104030203" pitchFamily="2" charset="-79"/>
                <a:cs typeface="Aharoni" panose="02010803020104030203" pitchFamily="2" charset="-79"/>
              </a:rPr>
              <a:t>Animal cell</a:t>
            </a:r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413" y="4718050"/>
            <a:ext cx="16684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mitochondria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2382838"/>
            <a:ext cx="1482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7438" y="2990850"/>
            <a:ext cx="8699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513" y="2027238"/>
            <a:ext cx="10493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3450" y="4410075"/>
            <a:ext cx="990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9700" y="1763713"/>
            <a:ext cx="1254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ribosome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9275" y="1420813"/>
            <a:ext cx="1076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vacuole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4925" y="2133600"/>
            <a:ext cx="1412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chloroplast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98063" y="1751013"/>
            <a:ext cx="1255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ribosome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33063" y="2105025"/>
            <a:ext cx="14827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33013" y="2763838"/>
            <a:ext cx="1670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mitochondria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7163" y="4348163"/>
            <a:ext cx="1228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centrioles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5188" y="5483225"/>
            <a:ext cx="104013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know if a cell is plant or animal?  If it has chloroplasts, a cell wall or a large vacuole – it’s a PLANT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25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275" y="122238"/>
          <a:ext cx="9021763" cy="634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Organelle</a:t>
                      </a:r>
                    </a:p>
                  </a:txBody>
                  <a:tcPr marL="64270" marR="64270" marT="0" marB="0" anchor="ctr"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Function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Found in plant, animal or BOTH cells?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C59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Nucleus</a:t>
                      </a:r>
                    </a:p>
                  </a:txBody>
                  <a:tcPr marL="64270" marR="64270" marT="0" marB="0" anchor="ctr"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contains the DNA, control center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5D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Ribosomes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makes protein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BOTH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Mitochondria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EBEB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makes ATP</a:t>
                      </a:r>
                    </a:p>
                  </a:txBody>
                  <a:tcPr marL="64270" marR="64270" marT="0" marB="0" anchor="ctr">
                    <a:solidFill>
                      <a:srgbClr val="EBEB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BOTH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EBEB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Chloroplast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9B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photosynthesis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9B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PLANT only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9B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Cell Membrane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controls what enters &amp; leaves cell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BOTH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Cell Wall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protection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&amp; support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PLANT only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64270" marR="64270" marT="0" marB="0" anchor="ctr"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665163"/>
            <a:ext cx="175101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1595438"/>
            <a:ext cx="10699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4" descr="http://www.nature.com/scitable/content/ne0000/ne0000/ne0000/ne0000/14705155/U3CP4-1_Mitochondria_k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2592388"/>
            <a:ext cx="14747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28" descr="http://www.nature.com/scitable/content/ne0000/ne0000/ne0000/ne0000/14705175/U3CP5-1_ChloroplastStructu_k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8" y="3475038"/>
            <a:ext cx="17383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4483100"/>
            <a:ext cx="16303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7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5049838"/>
            <a:ext cx="13112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564563" y="1352550"/>
            <a:ext cx="8683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564563" y="2235200"/>
            <a:ext cx="2514600" cy="15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0" y="3165475"/>
            <a:ext cx="868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816975" y="4095750"/>
            <a:ext cx="1758950" cy="19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0" y="5014913"/>
            <a:ext cx="8683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869363" y="6046788"/>
            <a:ext cx="1855787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1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425" y="558800"/>
            <a:ext cx="10790238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controls what enters &amp; leaves the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~”selectively permeable” – can CHOOSE what enters/leaves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NO control over water!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Phospholipid bilayer –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layers of phospholipids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425" y="2881313"/>
            <a:ext cx="11231563" cy="37226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Passive Transport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movement of material from HIGH to LOW 				                         concentration – NO ENERGY required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Diffusion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moves PARTICLES from HIGH to LOW – no energy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Osmosis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moves WATER from HIGH to LOW – no energy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Transport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moves materials from LOW to HIGH 	   		       	                           concentration – requires energy (ATP)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45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7" descr="http://www.biologyjunction.com/diffusion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757238"/>
            <a:ext cx="31718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1797050"/>
            <a:ext cx="23082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375" y="233363"/>
            <a:ext cx="1739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388" y="2389188"/>
            <a:ext cx="173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(particles)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2750" y="4506913"/>
            <a:ext cx="18621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Transport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8663" y="3235325"/>
            <a:ext cx="1739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Osmosis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1813" y="525463"/>
            <a:ext cx="72532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do we Flow?		From HIGH to LOW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From LOW to HIGH	You must TRY!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2850" y="1914525"/>
            <a:ext cx="1739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 energy!!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66200" y="1374775"/>
            <a:ext cx="973138" cy="631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49688"/>
            <a:ext cx="399256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763"/>
            <a:ext cx="104838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4675" y="2117725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2525" y="3278188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9563" y="4602163"/>
            <a:ext cx="426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6075" y="6446838"/>
            <a:ext cx="2681288" cy="21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http://www.goldiesroom.org/Multimedia/Bio_Images/22%20Ecology/02%20Ecological%20Org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06413"/>
            <a:ext cx="7802563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58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34137"/>
          <a:stretch>
            <a:fillRect/>
          </a:stretch>
        </p:blipFill>
        <p:spPr bwMode="auto">
          <a:xfrm>
            <a:off x="8369300" y="865188"/>
            <a:ext cx="2609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85800"/>
            <a:ext cx="317023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0" y="0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PASSIVE TRANSPORT</a:t>
            </a: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7742238" y="0"/>
            <a:ext cx="452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ACTIVE TRANSPORT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2273300" y="1524000"/>
            <a:ext cx="3551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Like rolling down a hill</a:t>
            </a:r>
          </a:p>
          <a:p>
            <a:endParaRPr lang="en-US" altLang="en-US" sz="24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No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788" y="685800"/>
            <a:ext cx="931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6350" y="5162550"/>
            <a:ext cx="8556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00" y="1196975"/>
            <a:ext cx="2117725" cy="3965575"/>
          </a:xfrm>
          <a:prstGeom prst="straightConnector1">
            <a:avLst/>
          </a:prstGeom>
          <a:ln w="38100">
            <a:solidFill>
              <a:srgbClr val="09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6200775" y="3379788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Like rolling up a hill</a:t>
            </a:r>
          </a:p>
          <a:p>
            <a:endParaRPr lang="en-US" altLang="en-US" sz="24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Needs 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8150" y="717550"/>
            <a:ext cx="931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8438" y="5270500"/>
            <a:ext cx="8556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440738" y="1087438"/>
            <a:ext cx="2273300" cy="4198937"/>
          </a:xfrm>
          <a:prstGeom prst="straightConnector1">
            <a:avLst/>
          </a:prstGeom>
          <a:ln w="38100">
            <a:solidFill>
              <a:srgbClr val="09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31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825" y="1143000"/>
            <a:ext cx="112315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~If you add SALT…the cell will SHRINK and SHRIVEL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~If you add WATER…the cell will swell and possibly burst!!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44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36913"/>
            <a:ext cx="7777163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425" y="558800"/>
            <a:ext cx="109505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General Reactions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REACTANTS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what goes				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what comes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  in to a reaction									    out of a reaction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Photosynthesis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13325" y="1706563"/>
            <a:ext cx="16621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5800" y="3475038"/>
            <a:ext cx="1096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125" y="5297488"/>
            <a:ext cx="1758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sunlight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788" y="4310063"/>
            <a:ext cx="10969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H2O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23425" y="4873625"/>
            <a:ext cx="1096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3488" y="3714750"/>
            <a:ext cx="17589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C6H12O6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PHOTOSYNTHESIS &amp;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229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0299" r="13622" b="33333"/>
          <a:stretch>
            <a:fillRect/>
          </a:stretch>
        </p:blipFill>
        <p:spPr bwMode="auto">
          <a:xfrm>
            <a:off x="3319463" y="1158875"/>
            <a:ext cx="6113462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2100" y="2328863"/>
            <a:ext cx="17573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C6H12O6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5863" y="3405188"/>
            <a:ext cx="10969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0100" y="2073275"/>
            <a:ext cx="1096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32925" y="2846388"/>
            <a:ext cx="1098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H2O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304925"/>
            <a:ext cx="2697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ATP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775" y="1158875"/>
            <a:ext cx="2859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Respiration</a:t>
            </a:r>
          </a:p>
        </p:txBody>
      </p:sp>
    </p:spTree>
    <p:extLst>
      <p:ext uri="{BB962C8B-B14F-4D97-AF65-F5344CB8AC3E}">
        <p14:creationId xmlns:p14="http://schemas.microsoft.com/office/powerpoint/2010/main" val="22247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563563"/>
            <a:ext cx="1048385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are mitochondria &amp; chloroplasts shaped with folded inner membranes (mitochondria) and/or stacks of membranes (chloroplasts)?</a:t>
            </a:r>
          </a:p>
        </p:txBody>
      </p:sp>
      <p:pic>
        <p:nvPicPr>
          <p:cNvPr id="37890" name="Picture 2" descr="http://s4.thingpic.com/images/37/vMfuPQK1m3C7D3xHh1K1NhP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149475"/>
            <a:ext cx="42814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www.penrules.com/_Media/art_mito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11734" r="12090" b="13600"/>
          <a:stretch>
            <a:fillRect/>
          </a:stretch>
        </p:blipFill>
        <p:spPr bwMode="auto">
          <a:xfrm>
            <a:off x="7391400" y="1755775"/>
            <a:ext cx="42402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732963" y="1006475"/>
            <a:ext cx="68262" cy="1325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49563" y="1393825"/>
            <a:ext cx="5257800" cy="194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125" y="4729163"/>
            <a:ext cx="11537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Increased SURFACE AREA for reactions to occur</a:t>
            </a:r>
          </a:p>
        </p:txBody>
      </p:sp>
    </p:spTree>
    <p:extLst>
      <p:ext uri="{BB962C8B-B14F-4D97-AF65-F5344CB8AC3E}">
        <p14:creationId xmlns:p14="http://schemas.microsoft.com/office/powerpoint/2010/main" val="33826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5965825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997075"/>
            <a:ext cx="595788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42913"/>
            <a:ext cx="55927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They are the REVERSE of each other!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238" y="5394325"/>
            <a:ext cx="55927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PRODUCTS of one are the REACTANTS of the other!</a:t>
            </a:r>
          </a:p>
        </p:txBody>
      </p:sp>
    </p:spTree>
    <p:extLst>
      <p:ext uri="{BB962C8B-B14F-4D97-AF65-F5344CB8AC3E}">
        <p14:creationId xmlns:p14="http://schemas.microsoft.com/office/powerpoint/2010/main" val="18844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AEROBIC &amp; ANAEROBIC RESPIRATION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075" y="563563"/>
            <a:ext cx="104838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Aerobic Respiration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requires OXYGEN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ATP per 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50950"/>
            <a:ext cx="10969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15963" y="1087438"/>
            <a:ext cx="579437" cy="163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54075" y="2081213"/>
            <a:ext cx="10820400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Anaerobic Respiration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NO oxygen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ATP per glucose			</a:t>
            </a: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types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038" y="4346575"/>
            <a:ext cx="5195887" cy="18161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Alcoholic Fermentation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~Done by bacteria/yeast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~Produces alcohol &amp; CO2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~Makes yogurt, bread,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2038" y="4346575"/>
            <a:ext cx="519588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Lactic Acid Fermentation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~Done by humans/animals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~Produces lactic acid &amp; CO2</a:t>
            </a:r>
          </a:p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~acid burns muscle tissue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35363" y="3416300"/>
            <a:ext cx="2728912" cy="9096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88163" y="3411538"/>
            <a:ext cx="1646237" cy="909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73963" y="6334125"/>
            <a:ext cx="2560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Feel the Burn!!</a:t>
            </a:r>
          </a:p>
        </p:txBody>
      </p:sp>
    </p:spTree>
    <p:extLst>
      <p:ext uri="{BB962C8B-B14F-4D97-AF65-F5344CB8AC3E}">
        <p14:creationId xmlns:p14="http://schemas.microsoft.com/office/powerpoint/2010/main" val="836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http://crescentok.com/staff/jaskew/isr/biology/eoi/b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01650"/>
            <a:ext cx="310515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PHOTOSYNTHESIS EXPERIMENT PICTURE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0" y="911225"/>
            <a:ext cx="279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CLUES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Light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Bubbles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2150" y="989013"/>
            <a:ext cx="279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are the bubbles made of?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75400" y="1819275"/>
            <a:ext cx="2324100" cy="1419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8050" y="3592513"/>
            <a:ext cx="279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the plant doing?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5000" y="4186238"/>
            <a:ext cx="2486025" cy="1185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77150" y="3429000"/>
            <a:ext cx="39751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Besides oxygen, what else is the plant making?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1425" y="1931988"/>
            <a:ext cx="1695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OXYGEN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2825" y="4554538"/>
            <a:ext cx="28511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PHOTOSYNTHESIS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9500" y="4337050"/>
            <a:ext cx="1695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8A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10543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  <p:bldP spid="13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>
            <a:lum bright="-6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684213"/>
            <a:ext cx="54768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38" y="4370388"/>
            <a:ext cx="21129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Sugar water or juice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8600" y="2786063"/>
            <a:ext cx="101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2325" y="5202238"/>
            <a:ext cx="335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 is eating sugar &amp; doing ANAEROBIC respiration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9725" y="4953000"/>
            <a:ext cx="2089150" cy="503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18325" y="5995988"/>
            <a:ext cx="2179638" cy="236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3638" y="869950"/>
            <a:ext cx="3322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the balloon filling up with?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67425" y="1701800"/>
            <a:ext cx="958850" cy="79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1713" y="1628775"/>
            <a:ext cx="1695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97988" y="1257300"/>
            <a:ext cx="26050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This is what causes bread to rise</a:t>
            </a:r>
          </a:p>
        </p:txBody>
      </p:sp>
      <p:sp>
        <p:nvSpPr>
          <p:cNvPr id="41996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ANAEROIC RESPIRATION EXPERIMENT PICTURE</a:t>
            </a:r>
          </a:p>
        </p:txBody>
      </p:sp>
    </p:spTree>
    <p:extLst>
      <p:ext uri="{BB962C8B-B14F-4D97-AF65-F5344CB8AC3E}">
        <p14:creationId xmlns:p14="http://schemas.microsoft.com/office/powerpoint/2010/main" val="5364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MITOSIS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84200"/>
            <a:ext cx="1097280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Interphase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DNA replicates &amp; cell grows		    LONGEST phase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~G1 – Growth 1 – cell grows in size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~S – Synthesis – DNA is doubled (duplicated, replicated, etc.)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~G2 – Growth 2 – cell makes extra organelles for new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 stands for PREPARE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Metaphase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 stands for MIDDLE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 stands for AWAY/APART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Telophase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T stands for TWO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Cytokinesis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 stands for CELL MEMBRANE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46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88" y="130175"/>
            <a:ext cx="10390187" cy="612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can make their own food			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Also called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AUTOTROPHS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Consumer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CANNOT make their own food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Also called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HETEROTROPHS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Herbivores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eat plants only						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Carnivore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eat meat only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Omnivore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eat both plants and animals						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Decomposer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break down dead material and return the nutrients to the soil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Main Decomposers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bacteria &amp; fungi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6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MITOSIS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84200"/>
            <a:ext cx="109728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remember the order?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ledge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llegiance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hocolate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xplosion 2 3"/>
          <p:cNvSpPr/>
          <p:nvPr/>
        </p:nvSpPr>
        <p:spPr>
          <a:xfrm rot="1021737">
            <a:off x="3032125" y="715963"/>
            <a:ext cx="8610600" cy="59134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Pick something you love that starts with the letter C…and pledge your allegiance to it</a:t>
            </a:r>
          </a:p>
        </p:txBody>
      </p:sp>
      <p:sp>
        <p:nvSpPr>
          <p:cNvPr id="5" name="Rectangle 4"/>
          <p:cNvSpPr/>
          <p:nvPr/>
        </p:nvSpPr>
        <p:spPr>
          <a:xfrm rot="21346796">
            <a:off x="8051763" y="4785982"/>
            <a:ext cx="25987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Cookies</a:t>
            </a:r>
          </a:p>
        </p:txBody>
      </p:sp>
      <p:sp>
        <p:nvSpPr>
          <p:cNvPr id="6" name="Rectangle 5"/>
          <p:cNvSpPr/>
          <p:nvPr/>
        </p:nvSpPr>
        <p:spPr>
          <a:xfrm rot="20480804">
            <a:off x="3018705" y="4785983"/>
            <a:ext cx="31951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Chocolate</a:t>
            </a:r>
          </a:p>
        </p:txBody>
      </p:sp>
      <p:sp>
        <p:nvSpPr>
          <p:cNvPr id="7" name="Rectangle 6"/>
          <p:cNvSpPr/>
          <p:nvPr/>
        </p:nvSpPr>
        <p:spPr>
          <a:xfrm rot="2722328">
            <a:off x="7077064" y="2278635"/>
            <a:ext cx="3705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Cheesecake</a:t>
            </a:r>
          </a:p>
        </p:txBody>
      </p:sp>
      <p:sp>
        <p:nvSpPr>
          <p:cNvPr id="8" name="Rectangle 7"/>
          <p:cNvSpPr/>
          <p:nvPr/>
        </p:nvSpPr>
        <p:spPr>
          <a:xfrm rot="19857954">
            <a:off x="3840724" y="1930563"/>
            <a:ext cx="1551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Cars</a:t>
            </a:r>
          </a:p>
        </p:txBody>
      </p:sp>
    </p:spTree>
    <p:extLst>
      <p:ext uri="{BB962C8B-B14F-4D97-AF65-F5344CB8AC3E}">
        <p14:creationId xmlns:p14="http://schemas.microsoft.com/office/powerpoint/2010/main" val="2291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>
            <a:fillRect/>
          </a:stretch>
        </p:blipFill>
        <p:spPr bwMode="auto">
          <a:xfrm>
            <a:off x="482600" y="1752600"/>
            <a:ext cx="48720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8"/>
          <a:stretch>
            <a:fillRect/>
          </a:stretch>
        </p:blipFill>
        <p:spPr bwMode="auto">
          <a:xfrm>
            <a:off x="6634163" y="1752600"/>
            <a:ext cx="487203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600" y="501650"/>
            <a:ext cx="112141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 Cell vs Animal Cell Cytokinesis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300" y="3551238"/>
            <a:ext cx="38306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plate forms between the two new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1200" y="3551238"/>
            <a:ext cx="38306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pinches off in between the two new cells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19413" y="1023938"/>
            <a:ext cx="776287" cy="728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89650" y="946150"/>
            <a:ext cx="2887663" cy="768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88" y="130175"/>
            <a:ext cx="103901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Food chain/Web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links of energy transfer			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10%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energy travels from link to link, the rest is lost 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heat !!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49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t="33676"/>
          <a:stretch>
            <a:fillRect/>
          </a:stretch>
        </p:blipFill>
        <p:spPr bwMode="auto">
          <a:xfrm>
            <a:off x="514350" y="2598738"/>
            <a:ext cx="44132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011363"/>
            <a:ext cx="63484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73775"/>
            <a:ext cx="12192000" cy="78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57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7641" r="1785" b="20573"/>
          <a:stretch>
            <a:fillRect/>
          </a:stretch>
        </p:blipFill>
        <p:spPr bwMode="auto">
          <a:xfrm>
            <a:off x="0" y="0"/>
            <a:ext cx="12195175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75" y="2663825"/>
            <a:ext cx="262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Predator/Prey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425" y="6156325"/>
            <a:ext cx="26273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Predator/Prey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563" y="2728913"/>
            <a:ext cx="2797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Commensalism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3350" y="6119813"/>
            <a:ext cx="2795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Commensalism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713" y="2513013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Parasitism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025" y="6443663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Parasitism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0063" y="3298825"/>
            <a:ext cx="206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Mutualism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8" y="5886450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Mutualism</a:t>
            </a:r>
          </a:p>
        </p:txBody>
      </p:sp>
    </p:spTree>
    <p:extLst>
      <p:ext uri="{BB962C8B-B14F-4D97-AF65-F5344CB8AC3E}">
        <p14:creationId xmlns:p14="http://schemas.microsoft.com/office/powerpoint/2010/main" val="35912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52832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Population Growth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Exponential Growth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MUST have UNLIMITED resources (space, food, mates, etc.)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185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535113"/>
            <a:ext cx="5980112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5916612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Population Growth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Logistic Growth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as population reaches CARRYING CAPACITY (the maximum number of individuals a place can support), the growth rate SLOWS DOWN and hovers around the carrying capacity.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595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103313"/>
            <a:ext cx="54038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7" t="17821" r="2499" b="46616"/>
          <a:stretch>
            <a:fillRect/>
          </a:stretch>
        </p:blipFill>
        <p:spPr bwMode="auto">
          <a:xfrm>
            <a:off x="4968875" y="827088"/>
            <a:ext cx="67151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063" y="696913"/>
            <a:ext cx="4529137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Predator/Prey Curves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two species dependent on each other.  A change in one of them will cause a change in the other.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67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816</Words>
  <Application>Microsoft Office PowerPoint</Application>
  <PresentationFormat>Widescreen</PresentationFormat>
  <Paragraphs>316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Aharoni</vt:lpstr>
      <vt:lpstr>Arial</vt:lpstr>
      <vt:lpstr>Calibri</vt:lpstr>
      <vt:lpstr>Calibri Light</vt:lpstr>
      <vt:lpstr>Goudy Stout</vt:lpstr>
      <vt:lpstr>Office Theme</vt:lpstr>
      <vt:lpstr>EOC Quick Study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Quick Study Guide</dc:title>
  <dc:creator>Simmons, Brooke</dc:creator>
  <cp:lastModifiedBy>Brittany Glover</cp:lastModifiedBy>
  <cp:revision>3</cp:revision>
  <dcterms:created xsi:type="dcterms:W3CDTF">2016-05-24T14:21:01Z</dcterms:created>
  <dcterms:modified xsi:type="dcterms:W3CDTF">2020-03-16T13:51:40Z</dcterms:modified>
</cp:coreProperties>
</file>