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4" r:id="rId32"/>
    <p:sldId id="295" r:id="rId33"/>
    <p:sldId id="296" r:id="rId34"/>
    <p:sldId id="29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A7C-9FA9-4985-B26C-B45D4D4C05E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7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A7C-9FA9-4985-B26C-B45D4D4C05E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3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A7C-9FA9-4985-B26C-B45D4D4C05E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2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A7C-9FA9-4985-B26C-B45D4D4C05E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7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A7C-9FA9-4985-B26C-B45D4D4C05E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8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A7C-9FA9-4985-B26C-B45D4D4C05E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8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A7C-9FA9-4985-B26C-B45D4D4C05E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3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A7C-9FA9-4985-B26C-B45D4D4C05E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A7C-9FA9-4985-B26C-B45D4D4C05E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A7C-9FA9-4985-B26C-B45D4D4C05E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1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2BA7C-9FA9-4985-B26C-B45D4D4C05E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6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2BA7C-9FA9-4985-B26C-B45D4D4C05E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6272-5E43-4AB2-9BC6-F4D74F75A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0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DNA%20replication%20animation%20by%20interact%20Medical.mp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dDkiRw1PdU" TargetMode="External"/><Relationship Id="rId2" Type="http://schemas.openxmlformats.org/officeDocument/2006/relationships/hyperlink" Target="http://www.stolaf.edu/people/giannini/flashanimat/molgenetics/dna-rna2.sw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dDkiRw1Pd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lsalive.com/mitosis.htm" TargetMode="External"/><Relationship Id="rId2" Type="http://schemas.openxmlformats.org/officeDocument/2006/relationships/hyperlink" Target="http://www.johnkyrk.com/mitosi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HYKesI9jL8c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1475185" y="857250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 sz="4950" b="1"/>
              <a:t>Do Now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>
          <a:xfrm>
            <a:off x="1485900" y="1771651"/>
            <a:ext cx="6172200" cy="3851672"/>
          </a:xfrm>
        </p:spPr>
        <p:txBody>
          <a:bodyPr/>
          <a:lstStyle/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altLang="en-US" sz="2700">
                <a:solidFill>
                  <a:schemeClr val="tx2"/>
                </a:solidFill>
              </a:rPr>
              <a:t>What are the subunits of a nucleic acid?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altLang="en-US" sz="2700">
                <a:solidFill>
                  <a:schemeClr val="tx2"/>
                </a:solidFill>
              </a:rPr>
              <a:t>Give an example of a nucleic acid.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altLang="en-US" sz="2700">
                <a:solidFill>
                  <a:schemeClr val="tx2"/>
                </a:solidFill>
              </a:rPr>
              <a:t>Where do we find nucleic acids in a eukaryote?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altLang="en-US" sz="2700">
                <a:solidFill>
                  <a:schemeClr val="tx2"/>
                </a:solidFill>
              </a:rPr>
              <a:t>Where do we find nucleic acids in a prokaryote?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altLang="en-US" sz="2700">
                <a:solidFill>
                  <a:schemeClr val="tx2"/>
                </a:solidFill>
              </a:rPr>
              <a:t>What is the test for nucleic acids?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endParaRPr lang="en-US" altLang="en-US" sz="27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8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9" t="34641" r="8121" b="21640"/>
          <a:stretch>
            <a:fillRect/>
          </a:stretch>
        </p:blipFill>
        <p:spPr bwMode="auto">
          <a:xfrm>
            <a:off x="1143000" y="857250"/>
            <a:ext cx="6935391" cy="345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57700" y="1482329"/>
            <a:ext cx="1085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00550" y="1650207"/>
            <a:ext cx="1085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14450" y="2657476"/>
            <a:ext cx="42291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T A A T A G C A 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57550" y="2986088"/>
            <a:ext cx="16573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hydrogen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00450" y="3314700"/>
            <a:ext cx="16573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weak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71800" y="1482329"/>
            <a:ext cx="16573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thymine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28950" y="1700213"/>
            <a:ext cx="16573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guanine</a:t>
            </a:r>
          </a:p>
        </p:txBody>
      </p:sp>
    </p:spTree>
    <p:extLst>
      <p:ext uri="{BB962C8B-B14F-4D97-AF65-F5344CB8AC3E}">
        <p14:creationId xmlns:p14="http://schemas.microsoft.com/office/powerpoint/2010/main" val="317865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DNA Structure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9" t="46494" r="48766" b="29704"/>
          <a:stretch>
            <a:fillRect/>
          </a:stretch>
        </p:blipFill>
        <p:spPr bwMode="auto">
          <a:xfrm>
            <a:off x="2686051" y="1962151"/>
            <a:ext cx="3684985" cy="37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63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464469" y="742950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 sz="4050" b="1"/>
              <a:t>15 min.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7" t="28171" r="7021" b="9831"/>
          <a:stretch>
            <a:fillRect/>
          </a:stretch>
        </p:blipFill>
        <p:spPr bwMode="auto">
          <a:xfrm>
            <a:off x="1485900" y="1656160"/>
            <a:ext cx="6057900" cy="419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22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28503" r="5345" b="16862"/>
          <a:stretch>
            <a:fillRect/>
          </a:stretch>
        </p:blipFill>
        <p:spPr>
          <a:xfrm>
            <a:off x="800101" y="1143000"/>
            <a:ext cx="7503319" cy="4514850"/>
          </a:xfrm>
          <a:noFill/>
        </p:spPr>
      </p:pic>
    </p:spTree>
    <p:extLst>
      <p:ext uri="{BB962C8B-B14F-4D97-AF65-F5344CB8AC3E}">
        <p14:creationId xmlns:p14="http://schemas.microsoft.com/office/powerpoint/2010/main" val="739792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428750" y="848916"/>
            <a:ext cx="6172200" cy="857251"/>
          </a:xfrm>
        </p:spPr>
        <p:txBody>
          <a:bodyPr/>
          <a:lstStyle/>
          <a:p>
            <a:pPr eaLnBrk="1" hangingPunct="1"/>
            <a:r>
              <a:rPr lang="en-US" altLang="en-US"/>
              <a:t>“Replication”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484" name="Picture 2" descr="http://icons.iconarchive.com/icons/deleket/sleek-xp-basic/256/Copy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70" y="2309192"/>
            <a:ext cx="190381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http://www.hp-lexicon.org/images/film/gf/twins-g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485900"/>
            <a:ext cx="32146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virtuallaboratory.colorado.edu/BioFun-Support/AllGraphics/dna%20replic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534842"/>
            <a:ext cx="1153716" cy="313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97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43000" y="1063229"/>
            <a:ext cx="6858000" cy="857250"/>
          </a:xfrm>
        </p:spPr>
        <p:txBody>
          <a:bodyPr/>
          <a:lstStyle/>
          <a:p>
            <a:pPr eaLnBrk="1" hangingPunct="1"/>
            <a:r>
              <a:rPr lang="en-US" altLang="en-US" sz="4950"/>
              <a:t>Why “</a:t>
            </a:r>
            <a:r>
              <a:rPr lang="en-US" altLang="ja-JP" sz="4950"/>
              <a:t>copy</a:t>
            </a:r>
            <a:r>
              <a:rPr lang="en-US" altLang="en-US" sz="4950"/>
              <a:t>”</a:t>
            </a:r>
            <a:r>
              <a:rPr lang="en-US" altLang="ja-JP" sz="4950"/>
              <a:t>our DNA?!</a:t>
            </a:r>
            <a:endParaRPr lang="en-US" altLang="en-US" sz="4950"/>
          </a:p>
        </p:txBody>
      </p:sp>
      <p:sp>
        <p:nvSpPr>
          <p:cNvPr id="4" name="Oval 3"/>
          <p:cNvSpPr/>
          <p:nvPr/>
        </p:nvSpPr>
        <p:spPr>
          <a:xfrm>
            <a:off x="3900488" y="1943100"/>
            <a:ext cx="1028700" cy="1028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92D050"/>
              </a:solidFill>
              <a:ea typeface="ＭＳ Ｐゴシック" pitchFamily="3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44453" y="3829051"/>
            <a:ext cx="641747" cy="756047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75636" y="3829051"/>
            <a:ext cx="672703" cy="756047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10" name="Group 10"/>
          <p:cNvGrpSpPr>
            <a:grpSpLocks/>
          </p:cNvGrpSpPr>
          <p:nvPr/>
        </p:nvGrpSpPr>
        <p:grpSpPr bwMode="auto">
          <a:xfrm>
            <a:off x="3714750" y="3086100"/>
            <a:ext cx="1506141" cy="914400"/>
            <a:chOff x="3429000" y="2971800"/>
            <a:chExt cx="2007870" cy="1219200"/>
          </a:xfrm>
        </p:grpSpPr>
        <p:sp>
          <p:nvSpPr>
            <p:cNvPr id="12" name="Oval 11"/>
            <p:cNvSpPr/>
            <p:nvPr/>
          </p:nvSpPr>
          <p:spPr>
            <a:xfrm>
              <a:off x="3429000" y="2971800"/>
              <a:ext cx="1234879" cy="1219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>
                <a:solidFill>
                  <a:srgbClr val="92D050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201991" y="2971800"/>
              <a:ext cx="1234879" cy="1219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350">
                <a:solidFill>
                  <a:srgbClr val="92D05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2551511" y="4683919"/>
            <a:ext cx="926306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92D050"/>
              </a:solidFill>
              <a:ea typeface="ＭＳ Ｐゴシック" pitchFamily="34" charset="-12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12581" y="4686300"/>
            <a:ext cx="925116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92D050"/>
              </a:solidFill>
              <a:ea typeface="ＭＳ Ｐゴシック" pitchFamily="34" charset="-12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457700" y="3219450"/>
            <a:ext cx="0" cy="6477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278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8" t="20102" r="13333" b="29298"/>
          <a:stretch>
            <a:fillRect/>
          </a:stretch>
        </p:blipFill>
        <p:spPr bwMode="auto">
          <a:xfrm>
            <a:off x="1143000" y="1046561"/>
            <a:ext cx="6858000" cy="386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14650" y="1543050"/>
            <a:ext cx="2971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When DNA copies itself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14650" y="1969294"/>
            <a:ext cx="46291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Nucleus=Eukaryotic; Cytoplasm= Prokaryotic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00600" y="2500313"/>
            <a:ext cx="2971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grow    reproduce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57550" y="2671763"/>
            <a:ext cx="571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new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14850" y="2686050"/>
            <a:ext cx="685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copy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43350" y="2900363"/>
            <a:ext cx="685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copy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14900" y="2870598"/>
            <a:ext cx="8001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before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57900" y="2870598"/>
            <a:ext cx="800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divides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29150" y="3600450"/>
            <a:ext cx="8001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unzips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00450" y="3770710"/>
            <a:ext cx="1085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hydrogen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57750" y="4100513"/>
            <a:ext cx="1085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T        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57700" y="4286250"/>
            <a:ext cx="10858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enzyme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17332" y="4457700"/>
            <a:ext cx="125491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proofreads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43550" y="1412082"/>
            <a:ext cx="1828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70C0"/>
                </a:solidFill>
              </a:rPr>
              <a:t>the act of copying</a:t>
            </a:r>
          </a:p>
        </p:txBody>
      </p:sp>
      <p:pic>
        <p:nvPicPr>
          <p:cNvPr id="22546" name="Picture 2" descr="C:\tempie\Temporary Internet Files\Content.IE5\U27CA87V\MC900431621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91" y="4902995"/>
            <a:ext cx="1027509" cy="102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6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485900" y="742950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/>
              <a:t>“semi-conservative”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6" name="Picture 4" descr="http://www.visionlearning.com/library/large_images/image_4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1" y="1485901"/>
            <a:ext cx="4350544" cy="240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0" t="25983" r="39999" b="53368"/>
          <a:stretch>
            <a:fillRect/>
          </a:stretch>
        </p:blipFill>
        <p:spPr bwMode="auto">
          <a:xfrm>
            <a:off x="1543050" y="4000500"/>
            <a:ext cx="502562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96879" y="4114801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semi-conservative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14850" y="4343401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71700" y="4570810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0" y="4908947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partially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00400" y="5200650"/>
            <a:ext cx="2971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contains original strand </a:t>
            </a:r>
          </a:p>
        </p:txBody>
      </p:sp>
    </p:spTree>
    <p:extLst>
      <p:ext uri="{BB962C8B-B14F-4D97-AF65-F5344CB8AC3E}">
        <p14:creationId xmlns:p14="http://schemas.microsoft.com/office/powerpoint/2010/main" val="1603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828801"/>
            <a:ext cx="4983956" cy="33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931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DNA Replication Animation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hlinkClick r:id="rId2"/>
              </a:rPr>
              <a:t>http://www.stolaf.edu/people/giannini/flashanimat/molgenetics/dna-rna2.swf</a:t>
            </a:r>
            <a:endParaRPr lang="en-US" altLang="en-US"/>
          </a:p>
          <a:p>
            <a:endParaRPr lang="en-US" altLang="en-US"/>
          </a:p>
          <a:p>
            <a:r>
              <a:rPr lang="en-US" altLang="en-US">
                <a:hlinkClick r:id="rId3"/>
              </a:rPr>
              <a:t>https://www.youtube.com/watch?v=zdDkiRw1PdU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23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85900" y="685800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 sz="4050" b="1"/>
              <a:t>DNA Reading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485900" y="1314451"/>
            <a:ext cx="6172200" cy="396597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>
                <a:solidFill>
                  <a:schemeClr val="tx2"/>
                </a:solidFill>
              </a:rPr>
              <a:t>20 min.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2" t="23843" r="2353" b="30981"/>
          <a:stretch>
            <a:fillRect/>
          </a:stretch>
        </p:blipFill>
        <p:spPr bwMode="auto">
          <a:xfrm>
            <a:off x="1371600" y="1828801"/>
            <a:ext cx="6343650" cy="401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383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Draw it! (3 minutes) 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5" t="35345" r="23660" b="23660"/>
          <a:stretch>
            <a:fillRect/>
          </a:stretch>
        </p:blipFill>
        <p:spPr bwMode="auto">
          <a:xfrm>
            <a:off x="1143001" y="2057400"/>
            <a:ext cx="6574631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11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DNA Replication Review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hlinkClick r:id="rId2"/>
              </a:rPr>
              <a:t>http://www.youtube.com/watch?v=zdDkiRw1PdU</a:t>
            </a: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http://www.youtube.com/watch?v=z685FFqmrpo</a:t>
            </a:r>
          </a:p>
        </p:txBody>
      </p:sp>
    </p:spTree>
    <p:extLst>
      <p:ext uri="{BB962C8B-B14F-4D97-AF65-F5344CB8AC3E}">
        <p14:creationId xmlns:p14="http://schemas.microsoft.com/office/powerpoint/2010/main" val="1725927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chemeClr val="tx2"/>
                </a:solidFill>
              </a:rPr>
              <a:t>Wrap Up Questions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485900" y="1828800"/>
            <a:ext cx="6172200" cy="4057650"/>
          </a:xfrm>
        </p:spPr>
        <p:txBody>
          <a:bodyPr/>
          <a:lstStyle/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altLang="en-US" sz="2250" b="1">
                <a:solidFill>
                  <a:schemeClr val="tx2"/>
                </a:solidFill>
              </a:rPr>
              <a:t>Explain the first step of </a:t>
            </a:r>
            <a:r>
              <a:rPr lang="en-US" altLang="en-US" sz="2250" b="1" u="sng">
                <a:solidFill>
                  <a:schemeClr val="tx2"/>
                </a:solidFill>
              </a:rPr>
              <a:t>DNA replication</a:t>
            </a:r>
            <a:r>
              <a:rPr lang="en-US" altLang="en-US" sz="2250" b="1">
                <a:solidFill>
                  <a:schemeClr val="tx2"/>
                </a:solidFill>
              </a:rPr>
              <a:t>. Be specific!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altLang="en-US" sz="2250" b="1">
                <a:solidFill>
                  <a:schemeClr val="tx2"/>
                </a:solidFill>
              </a:rPr>
              <a:t>What is the enzyme responsible for “proofreading” the new DNA?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altLang="en-US" sz="2250" b="1">
                <a:solidFill>
                  <a:schemeClr val="tx2"/>
                </a:solidFill>
              </a:rPr>
              <a:t>Explain the importance of the proofreading step. What could ultimately happen if this step were overlooked?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altLang="en-US" sz="2250" b="1">
                <a:solidFill>
                  <a:schemeClr val="tx2"/>
                </a:solidFill>
              </a:rPr>
              <a:t>Why is it important for DNA to replicate </a:t>
            </a:r>
            <a:r>
              <a:rPr lang="en-US" altLang="en-US" sz="2250" b="1" u="sng">
                <a:solidFill>
                  <a:schemeClr val="tx2"/>
                </a:solidFill>
              </a:rPr>
              <a:t>BEFORE</a:t>
            </a:r>
            <a:r>
              <a:rPr lang="en-US" altLang="en-US" sz="2250" b="1">
                <a:solidFill>
                  <a:schemeClr val="tx2"/>
                </a:solidFill>
              </a:rPr>
              <a:t> mitosis/cellular division?</a:t>
            </a:r>
          </a:p>
        </p:txBody>
      </p:sp>
    </p:spTree>
    <p:extLst>
      <p:ext uri="{BB962C8B-B14F-4D97-AF65-F5344CB8AC3E}">
        <p14:creationId xmlns:p14="http://schemas.microsoft.com/office/powerpoint/2010/main" val="1052850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Cell Cycle 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4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49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50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9" t="15125" r="21791" b="44119"/>
          <a:stretch>
            <a:fillRect/>
          </a:stretch>
        </p:blipFill>
        <p:spPr bwMode="auto">
          <a:xfrm>
            <a:off x="1126332" y="1828800"/>
            <a:ext cx="6912769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43100" y="3586163"/>
            <a:ext cx="1428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Interphase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16894" y="3757613"/>
            <a:ext cx="1428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Mitosis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57300" y="3943350"/>
            <a:ext cx="1428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14500" y="3963591"/>
            <a:ext cx="1428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57250" y="4157663"/>
            <a:ext cx="1428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14373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73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74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944166" y="720328"/>
          <a:ext cx="7143751" cy="5314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3" imgW="9534970" imgH="7090262" progId="Excel.Chart.8">
                  <p:embed/>
                </p:oleObj>
              </mc:Choice>
              <mc:Fallback>
                <p:oleObj name="Chart" r:id="rId3" imgW="9534970" imgH="709026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166" y="720328"/>
                        <a:ext cx="7143751" cy="5314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06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 animBg="0"/>
      <p:bldOleChart spid="7" grpId="1" 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485900" y="925116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/>
              <a:t>Cell Cycle Stages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5" t="46487" r="26468" b="21353"/>
          <a:stretch>
            <a:fillRect/>
          </a:stretch>
        </p:blipFill>
        <p:spPr bwMode="auto">
          <a:xfrm>
            <a:off x="953691" y="2286000"/>
            <a:ext cx="718066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14650" y="2686051"/>
            <a:ext cx="44005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Cell increases in size</a:t>
            </a:r>
            <a:endParaRPr lang="en-US" altLang="en-US" sz="1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28950" y="3193256"/>
            <a:ext cx="44005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DNA Replication</a:t>
            </a:r>
            <a:endParaRPr lang="en-US" altLang="en-US" sz="1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30141" y="3632598"/>
            <a:ext cx="44005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Preparation for mitosis</a:t>
            </a:r>
            <a:endParaRPr lang="en-US" altLang="en-US" sz="1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30141" y="4057651"/>
            <a:ext cx="468510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50" b="1">
                <a:solidFill>
                  <a:srgbClr val="FF0000"/>
                </a:solidFill>
              </a:rPr>
              <a:t>Mitosis: division of the nucleus into 2 identical daughter nuclei; Prophase, metaphase, anaphase, telophase</a:t>
            </a:r>
            <a:endParaRPr lang="en-US" altLang="en-US" sz="825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43250" y="4680348"/>
            <a:ext cx="44005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Division of the cell &amp; cytoplasm</a:t>
            </a:r>
            <a:endParaRPr lang="en-US" altLang="en-US" sz="1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0150" y="2625328"/>
            <a:ext cx="6686550" cy="148113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3" name="Down Arrow 2"/>
          <p:cNvSpPr/>
          <p:nvPr/>
        </p:nvSpPr>
        <p:spPr>
          <a:xfrm rot="2096782">
            <a:off x="6653214" y="1776414"/>
            <a:ext cx="197644" cy="813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6486525" y="1215629"/>
            <a:ext cx="1600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Interphase</a:t>
            </a:r>
          </a:p>
          <a:p>
            <a:pPr>
              <a:defRPr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(G1, S, G2)</a:t>
            </a:r>
          </a:p>
        </p:txBody>
      </p:sp>
    </p:spTree>
    <p:extLst>
      <p:ext uri="{BB962C8B-B14F-4D97-AF65-F5344CB8AC3E}">
        <p14:creationId xmlns:p14="http://schemas.microsoft.com/office/powerpoint/2010/main" val="210919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Cell Cycle 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482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4821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4822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9" t="15125" r="21791" b="44119"/>
          <a:stretch>
            <a:fillRect/>
          </a:stretch>
        </p:blipFill>
        <p:spPr bwMode="auto">
          <a:xfrm>
            <a:off x="1126332" y="1828800"/>
            <a:ext cx="6912769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43100" y="3586163"/>
            <a:ext cx="1428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Interphase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16894" y="3757613"/>
            <a:ext cx="1428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Mitosis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57300" y="3943350"/>
            <a:ext cx="1428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14500" y="3963591"/>
            <a:ext cx="1428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57250" y="4157663"/>
            <a:ext cx="1428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7" name="Oval 6"/>
          <p:cNvSpPr/>
          <p:nvPr/>
        </p:nvSpPr>
        <p:spPr>
          <a:xfrm>
            <a:off x="4286250" y="3586162"/>
            <a:ext cx="1428750" cy="13858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92D05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82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1" t="30263" r="44603" b="12366"/>
          <a:stretch>
            <a:fillRect/>
          </a:stretch>
        </p:blipFill>
        <p:spPr bwMode="auto">
          <a:xfrm>
            <a:off x="3200400" y="857250"/>
            <a:ext cx="42005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00700" y="1371600"/>
            <a:ext cx="142875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growth</a:t>
            </a:r>
            <a:endParaRPr lang="en-US" altLang="en-US" sz="1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5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72250" y="1600201"/>
            <a:ext cx="142875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2n</a:t>
            </a:r>
            <a:endParaRPr lang="en-US" altLang="en-US" sz="1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5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43550" y="1828801"/>
            <a:ext cx="14287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identical</a:t>
            </a:r>
            <a:endParaRPr lang="en-US" altLang="en-US" sz="135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72100" y="2114551"/>
            <a:ext cx="7143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1</a:t>
            </a:r>
            <a:endParaRPr lang="en-US" altLang="en-US" sz="135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96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525191" y="628650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 sz="4050" b="1"/>
              <a:t>Mitosis</a:t>
            </a:r>
          </a:p>
        </p:txBody>
      </p:sp>
      <p:graphicFrame>
        <p:nvGraphicFramePr>
          <p:cNvPr id="36867" name="Object 4"/>
          <p:cNvGraphicFramePr>
            <a:graphicFrameLocks noChangeAspect="1"/>
          </p:cNvGraphicFramePr>
          <p:nvPr/>
        </p:nvGraphicFramePr>
        <p:xfrm>
          <a:off x="3028951" y="1502570"/>
          <a:ext cx="3136106" cy="4498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Bitmap Image" r:id="rId3" imgW="2142857" imgH="3076190" progId="">
                  <p:embed/>
                </p:oleObj>
              </mc:Choice>
              <mc:Fallback>
                <p:oleObj name="Bitmap Image" r:id="rId3" imgW="2142857" imgH="30761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1" y="1502570"/>
                        <a:ext cx="3136106" cy="4498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4681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7892" name="Picture 2" descr="http://themedicalbiochemistrypage.org/images/cell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85851"/>
            <a:ext cx="5029200" cy="458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9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85900" y="845344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 sz="4500">
                <a:solidFill>
                  <a:srgbClr val="FFC000"/>
                </a:solidFill>
              </a:rPr>
              <a:t>Where are we?!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2" name="Picture 2" descr="http://www.dreamstime.com/animal-cell-cut-away-thumb13626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2119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743450" y="2514600"/>
            <a:ext cx="2114550" cy="12001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545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9" t="47337" r="13269" b="6400"/>
          <a:stretch>
            <a:fillRect/>
          </a:stretch>
        </p:blipFill>
        <p:spPr>
          <a:xfrm>
            <a:off x="1257300" y="1771650"/>
            <a:ext cx="6572250" cy="3086100"/>
          </a:xfrm>
          <a:noFill/>
        </p:spPr>
      </p:pic>
    </p:spTree>
    <p:extLst>
      <p:ext uri="{BB962C8B-B14F-4D97-AF65-F5344CB8AC3E}">
        <p14:creationId xmlns:p14="http://schemas.microsoft.com/office/powerpoint/2010/main" val="759073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085850"/>
            <a:ext cx="6515100" cy="4967288"/>
          </a:xfrm>
          <a:noFill/>
        </p:spPr>
      </p:pic>
    </p:spTree>
    <p:extLst>
      <p:ext uri="{BB962C8B-B14F-4D97-AF65-F5344CB8AC3E}">
        <p14:creationId xmlns:p14="http://schemas.microsoft.com/office/powerpoint/2010/main" val="1070658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Mitosis Animation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/>
              <a:t>http://www.stolaf.edu/people/giannini/flashanimat/celldivision/crome3.swf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>
              <a:hlinkClick r:id="rId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hlinkClick r:id="rId2"/>
              </a:rPr>
              <a:t>http://www.johnkyrk.com/mitosis.html</a:t>
            </a: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hlinkClick r:id="rId3"/>
              </a:rPr>
              <a:t>http://www.cellsalive.com/mitosis.htm</a:t>
            </a: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hlinkClick r:id="rId4"/>
              </a:rPr>
              <a:t>http://www.youtube.com/watch?v=HYKesI9jL8c</a:t>
            </a: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208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485901" y="841148"/>
            <a:ext cx="55221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tx2"/>
                </a:solidFill>
              </a:rPr>
              <a:t>Animal Cell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graphicFrame>
        <p:nvGraphicFramePr>
          <p:cNvPr id="19506" name="Group 50"/>
          <p:cNvGraphicFramePr>
            <a:graphicFrameLocks noGrp="1"/>
          </p:cNvGraphicFramePr>
          <p:nvPr/>
        </p:nvGraphicFramePr>
        <p:xfrm>
          <a:off x="1771650" y="1657351"/>
          <a:ext cx="5543550" cy="4229148"/>
        </p:xfrm>
        <a:graphic>
          <a:graphicData uri="http://schemas.openxmlformats.org/drawingml/2006/table">
            <a:tbl>
              <a:tblPr/>
              <a:tblGrid>
                <a:gridCol w="280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46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Interphase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L="68580" marR="68580" marT="34298" marB="3429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Prophase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L="68580" marR="68580" marT="34298" marB="3429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6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Metaphase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L="68580" marR="68580" marT="34298" marB="3429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Anaphase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L="68580" marR="68580" marT="34298" marB="3429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46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Telophase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L="68580" marR="68580" marT="34298" marB="3429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Interphase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L="68580" marR="68580" marT="34298" marB="3429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3025" name="Picture 4" descr="interphas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943100"/>
            <a:ext cx="142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6" descr="pro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43100"/>
            <a:ext cx="142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8" descr="metaph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371850"/>
            <a:ext cx="142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10" descr="anaph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3371850"/>
            <a:ext cx="142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12" descr="telophas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4743450"/>
            <a:ext cx="142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14" descr="interphase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00600"/>
            <a:ext cx="14287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075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514600" y="920920"/>
            <a:ext cx="42683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tx2"/>
                </a:solidFill>
              </a:rPr>
              <a:t>Plant Cell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000"/>
          </a:p>
        </p:txBody>
      </p:sp>
      <p:graphicFrame>
        <p:nvGraphicFramePr>
          <p:cNvPr id="20531" name="Group 51"/>
          <p:cNvGraphicFramePr>
            <a:graphicFrameLocks noGrp="1"/>
          </p:cNvGraphicFramePr>
          <p:nvPr/>
        </p:nvGraphicFramePr>
        <p:xfrm>
          <a:off x="1481137" y="1543051"/>
          <a:ext cx="6519862" cy="4320390"/>
        </p:xfrm>
        <a:graphic>
          <a:graphicData uri="http://schemas.openxmlformats.org/drawingml/2006/table">
            <a:tbl>
              <a:tblPr/>
              <a:tblGrid>
                <a:gridCol w="3289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72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Interphase</a:t>
                      </a:r>
                      <a:b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L="68580" marR="68580" marT="34265" marB="3426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Prophase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L="68580" marR="68580" marT="34265" marB="3426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72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Metaphase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L="68580" marR="68580" marT="34265" marB="3426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Anaphase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L="68580" marR="68580" marT="34265" marB="3426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72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Telophase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L="68580" marR="68580" marT="34265" marB="3426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Interphase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6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L="68580" marR="68580" marT="34265" marB="3426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4049" name="Picture 4" descr="alliuminterphas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057400"/>
            <a:ext cx="1428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6" descr="alliumpro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00250"/>
            <a:ext cx="1428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1" name="Picture 8" descr="alliummetaph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486150"/>
            <a:ext cx="1428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2" name="Picture 10" descr="alliumanaph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429000"/>
            <a:ext cx="14287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3" name="Picture 12" descr="alliumteloph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857750"/>
            <a:ext cx="1428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4" name="Picture 14" descr="alliuminterphase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57750"/>
            <a:ext cx="1428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89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7" t="23634" r="4445" b="29517"/>
          <a:stretch>
            <a:fillRect/>
          </a:stretch>
        </p:blipFill>
        <p:spPr bwMode="auto">
          <a:xfrm>
            <a:off x="1156098" y="853678"/>
            <a:ext cx="6844903" cy="419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86050" y="1600201"/>
            <a:ext cx="1085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nucleus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86200" y="2000251"/>
            <a:ext cx="171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chromosome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00250" y="2971801"/>
            <a:ext cx="171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gene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29200" y="2734866"/>
            <a:ext cx="171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DNA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15050" y="3768329"/>
            <a:ext cx="171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194414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2" descr="http://www.phoenix5.org/glossary/graphics/CellChromoDNAGe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95" y="3369469"/>
            <a:ext cx="563284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education.technyou.edu.au/sites/default/files/images/bio/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857251"/>
            <a:ext cx="3486150" cy="277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lifepurposegroup.com/wp-content/uploads/2011/08/Godsblueprin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5"/>
          <a:stretch>
            <a:fillRect/>
          </a:stretch>
        </p:blipFill>
        <p:spPr bwMode="auto">
          <a:xfrm>
            <a:off x="1257300" y="857251"/>
            <a:ext cx="2628900" cy="25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91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485900" y="862013"/>
            <a:ext cx="6172200" cy="857250"/>
          </a:xfrm>
        </p:spPr>
        <p:txBody>
          <a:bodyPr/>
          <a:lstStyle/>
          <a:p>
            <a:r>
              <a:rPr lang="en-US" altLang="en-US"/>
              <a:t>Do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714500"/>
            <a:ext cx="6172200" cy="3829050"/>
          </a:xfrm>
        </p:spPr>
        <p:txBody>
          <a:bodyPr>
            <a:normAutofit fontScale="92500" lnSpcReduction="20000"/>
          </a:bodyPr>
          <a:lstStyle/>
          <a:p>
            <a:pPr marL="385763" indent="-385763">
              <a:buFont typeface="+mj-lt"/>
              <a:buAutoNum type="arabicPeriod"/>
              <a:defRPr/>
            </a:pPr>
            <a:r>
              <a:rPr lang="en-US" dirty="0">
                <a:solidFill>
                  <a:schemeClr val="tx2"/>
                </a:solidFill>
              </a:rPr>
              <a:t>What are the 3 parts of a nucleotide?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dirty="0">
                <a:solidFill>
                  <a:schemeClr val="tx2"/>
                </a:solidFill>
              </a:rPr>
              <a:t>What are the 4 nitrogenous bases?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dirty="0">
                <a:solidFill>
                  <a:schemeClr val="tx2"/>
                </a:solidFill>
              </a:rPr>
              <a:t>How do these bases pair up?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dirty="0">
                <a:solidFill>
                  <a:schemeClr val="tx2"/>
                </a:solidFill>
              </a:rPr>
              <a:t>What does a DNA molecule look like?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dirty="0">
                <a:solidFill>
                  <a:schemeClr val="tx2"/>
                </a:solidFill>
              </a:rPr>
              <a:t>What makes up the backbone of a nucleic acid?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6. In every microscopic human cell, there is 1 meter of DNA in EACH cell. That’s about </a:t>
            </a:r>
            <a:r>
              <a:rPr lang="en-US">
                <a:solidFill>
                  <a:schemeClr val="tx2"/>
                </a:solidFill>
              </a:rPr>
              <a:t>3 feet!!!! </a:t>
            </a:r>
            <a:r>
              <a:rPr lang="en-US" dirty="0">
                <a:solidFill>
                  <a:schemeClr val="tx2"/>
                </a:solidFill>
              </a:rPr>
              <a:t>How is our DNA efficiently compacted in our cells? (Hint: we have 46 of them). </a:t>
            </a:r>
          </a:p>
        </p:txBody>
      </p:sp>
    </p:spTree>
    <p:extLst>
      <p:ext uri="{BB962C8B-B14F-4D97-AF65-F5344CB8AC3E}">
        <p14:creationId xmlns:p14="http://schemas.microsoft.com/office/powerpoint/2010/main" val="20027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6" t="24471" r="7449" b="13412"/>
          <a:stretch>
            <a:fillRect/>
          </a:stretch>
        </p:blipFill>
        <p:spPr bwMode="auto">
          <a:xfrm>
            <a:off x="908446" y="857250"/>
            <a:ext cx="7321154" cy="49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28850" y="1310879"/>
            <a:ext cx="742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DNA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86100" y="1310879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nucleic acid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00250" y="1596629"/>
            <a:ext cx="1085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nucleus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83795" y="1596629"/>
            <a:ext cx="1421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cytoplasm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02607" y="1770461"/>
            <a:ext cx="940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99  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62088" y="1943101"/>
            <a:ext cx="144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nucleus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37461" y="1943101"/>
            <a:ext cx="1791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chromosomes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43550" y="1310879"/>
            <a:ext cx="1885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nucleotides</a:t>
            </a:r>
          </a:p>
        </p:txBody>
      </p:sp>
    </p:spTree>
    <p:extLst>
      <p:ext uri="{BB962C8B-B14F-4D97-AF65-F5344CB8AC3E}">
        <p14:creationId xmlns:p14="http://schemas.microsoft.com/office/powerpoint/2010/main" val="47781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1" t="33138" r="23886" b="38734"/>
          <a:stretch>
            <a:fillRect/>
          </a:stretch>
        </p:blipFill>
        <p:spPr bwMode="auto">
          <a:xfrm>
            <a:off x="1771650" y="1085851"/>
            <a:ext cx="5257800" cy="388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32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6" t="38705" r="9230" b="15234"/>
          <a:stretch>
            <a:fillRect/>
          </a:stretch>
        </p:blipFill>
        <p:spPr bwMode="auto">
          <a:xfrm>
            <a:off x="2238375" y="816769"/>
            <a:ext cx="4667250" cy="513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29250" y="1365647"/>
            <a:ext cx="356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14963" y="2341961"/>
            <a:ext cx="280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29251" y="3434954"/>
            <a:ext cx="378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414962" y="4513661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681414" y="5200651"/>
            <a:ext cx="8579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70C0"/>
                </a:solidFill>
              </a:rPr>
              <a:t>deoxy-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70C0"/>
                </a:solidFill>
              </a:rPr>
              <a:t>ribose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00288" y="1428750"/>
            <a:ext cx="1184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B050"/>
                </a:solidFill>
              </a:rPr>
              <a:t>phosphate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681414" y="4155282"/>
            <a:ext cx="8579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70C0"/>
                </a:solidFill>
              </a:rPr>
              <a:t>deoxy-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70C0"/>
                </a:solidFill>
              </a:rPr>
              <a:t>ribose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681414" y="3076576"/>
            <a:ext cx="8579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70C0"/>
                </a:solidFill>
              </a:rPr>
              <a:t>deoxy-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70C0"/>
                </a:solidFill>
              </a:rPr>
              <a:t>ribose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681414" y="1943101"/>
            <a:ext cx="8579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70C0"/>
                </a:solidFill>
              </a:rPr>
              <a:t>deoxy-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70C0"/>
                </a:solidFill>
              </a:rPr>
              <a:t>ribose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319338" y="2514600"/>
            <a:ext cx="1184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B050"/>
                </a:solidFill>
              </a:rPr>
              <a:t>phosphate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319338" y="3529013"/>
            <a:ext cx="1184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B050"/>
                </a:solidFill>
              </a:rPr>
              <a:t>phosphate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300288" y="4686300"/>
            <a:ext cx="1184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B050"/>
                </a:solidFill>
              </a:rPr>
              <a:t>phosphate</a:t>
            </a:r>
          </a:p>
        </p:txBody>
      </p:sp>
    </p:spTree>
    <p:extLst>
      <p:ext uri="{BB962C8B-B14F-4D97-AF65-F5344CB8AC3E}">
        <p14:creationId xmlns:p14="http://schemas.microsoft.com/office/powerpoint/2010/main" val="5283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9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505</Words>
  <Application>Microsoft Office PowerPoint</Application>
  <PresentationFormat>On-screen Show (4:3)</PresentationFormat>
  <Paragraphs>137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Times New Roman</vt:lpstr>
      <vt:lpstr>Office Theme</vt:lpstr>
      <vt:lpstr>Chart</vt:lpstr>
      <vt:lpstr>Bitmap Image</vt:lpstr>
      <vt:lpstr>Do Now</vt:lpstr>
      <vt:lpstr>DNA Reading </vt:lpstr>
      <vt:lpstr>Where are we?! </vt:lpstr>
      <vt:lpstr>PowerPoint Presentation</vt:lpstr>
      <vt:lpstr>PowerPoint Presentation</vt:lpstr>
      <vt:lpstr>Do Now</vt:lpstr>
      <vt:lpstr>PowerPoint Presentation</vt:lpstr>
      <vt:lpstr>PowerPoint Presentation</vt:lpstr>
      <vt:lpstr>PowerPoint Presentation</vt:lpstr>
      <vt:lpstr>PowerPoint Presentation</vt:lpstr>
      <vt:lpstr>DNA Structure</vt:lpstr>
      <vt:lpstr>15 min.</vt:lpstr>
      <vt:lpstr>PowerPoint Presentation</vt:lpstr>
      <vt:lpstr>“Replication”</vt:lpstr>
      <vt:lpstr>Why “copy”our DNA?!</vt:lpstr>
      <vt:lpstr>PowerPoint Presentation</vt:lpstr>
      <vt:lpstr>“semi-conservative”</vt:lpstr>
      <vt:lpstr>PowerPoint Presentation</vt:lpstr>
      <vt:lpstr>DNA Replication Animation</vt:lpstr>
      <vt:lpstr>Draw it! (3 minutes) </vt:lpstr>
      <vt:lpstr>DNA Replication Review</vt:lpstr>
      <vt:lpstr>Wrap Up Questions</vt:lpstr>
      <vt:lpstr>Cell Cycle </vt:lpstr>
      <vt:lpstr>PowerPoint Presentation</vt:lpstr>
      <vt:lpstr>Cell Cycle Stages</vt:lpstr>
      <vt:lpstr>Cell Cycle </vt:lpstr>
      <vt:lpstr>PowerPoint Presentation</vt:lpstr>
      <vt:lpstr>Mitosis</vt:lpstr>
      <vt:lpstr>PowerPoint Presentation</vt:lpstr>
      <vt:lpstr>PowerPoint Presentation</vt:lpstr>
      <vt:lpstr>PowerPoint Presentation</vt:lpstr>
      <vt:lpstr>Mitosis Animation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Simmons, Brooke</dc:creator>
  <cp:lastModifiedBy>Brittany Glover</cp:lastModifiedBy>
  <cp:revision>4</cp:revision>
  <dcterms:created xsi:type="dcterms:W3CDTF">2016-02-17T16:05:24Z</dcterms:created>
  <dcterms:modified xsi:type="dcterms:W3CDTF">2020-03-29T18:34:05Z</dcterms:modified>
</cp:coreProperties>
</file>